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Lst>
  <p:sldSz cy="6858000" cx="12192000"/>
  <p:notesSz cx="6858000" cy="9144000"/>
  <p:embeddedFontLst>
    <p:embeddedFont>
      <p:font typeface="Roboto Thin"/>
      <p:regular r:id="rId36"/>
      <p:bold r:id="rId37"/>
      <p:italic r:id="rId38"/>
      <p:boldItalic r:id="rId39"/>
    </p:embeddedFont>
    <p:embeddedFont>
      <p:font typeface="Roboto"/>
      <p:regular r:id="rId40"/>
      <p:bold r:id="rId41"/>
      <p:italic r:id="rId42"/>
      <p:boldItalic r:id="rId43"/>
    </p:embeddedFont>
    <p:embeddedFont>
      <p:font typeface="Roboto Medium"/>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8" roundtripDataSignature="AMtx7mgoaQVxTfNWY9vT68pK4cRHOEJc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20" Type="http://schemas.openxmlformats.org/officeDocument/2006/relationships/slide" Target="slides/slide16.xml"/><Relationship Id="rId42" Type="http://schemas.openxmlformats.org/officeDocument/2006/relationships/font" Target="fonts/Roboto-italic.fntdata"/><Relationship Id="rId41" Type="http://schemas.openxmlformats.org/officeDocument/2006/relationships/font" Target="fonts/Roboto-bold.fntdata"/><Relationship Id="rId22" Type="http://schemas.openxmlformats.org/officeDocument/2006/relationships/slide" Target="slides/slide18.xml"/><Relationship Id="rId44" Type="http://schemas.openxmlformats.org/officeDocument/2006/relationships/font" Target="fonts/RobotoMedium-regular.fntdata"/><Relationship Id="rId21" Type="http://schemas.openxmlformats.org/officeDocument/2006/relationships/slide" Target="slides/slide17.xml"/><Relationship Id="rId43" Type="http://schemas.openxmlformats.org/officeDocument/2006/relationships/font" Target="fonts/Roboto-boldItalic.fntdata"/><Relationship Id="rId24" Type="http://schemas.openxmlformats.org/officeDocument/2006/relationships/slide" Target="slides/slide20.xml"/><Relationship Id="rId46" Type="http://schemas.openxmlformats.org/officeDocument/2006/relationships/font" Target="fonts/RobotoMedium-italic.fntdata"/><Relationship Id="rId23" Type="http://schemas.openxmlformats.org/officeDocument/2006/relationships/slide" Target="slides/slide19.xml"/><Relationship Id="rId45" Type="http://schemas.openxmlformats.org/officeDocument/2006/relationships/font" Target="fonts/Roboto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48" Type="http://customschemas.google.com/relationships/presentationmetadata" Target="metadata"/><Relationship Id="rId25" Type="http://schemas.openxmlformats.org/officeDocument/2006/relationships/slide" Target="slides/slide21.xml"/><Relationship Id="rId47" Type="http://schemas.openxmlformats.org/officeDocument/2006/relationships/font" Target="fonts/RobotoMedium-boldItalic.fntdata"/><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RobotoThin-bold.fntdata"/><Relationship Id="rId14" Type="http://schemas.openxmlformats.org/officeDocument/2006/relationships/slide" Target="slides/slide10.xml"/><Relationship Id="rId36" Type="http://schemas.openxmlformats.org/officeDocument/2006/relationships/font" Target="fonts/RobotoThin-regular.fntdata"/><Relationship Id="rId17" Type="http://schemas.openxmlformats.org/officeDocument/2006/relationships/slide" Target="slides/slide13.xml"/><Relationship Id="rId39" Type="http://schemas.openxmlformats.org/officeDocument/2006/relationships/font" Target="fonts/RobotoThin-boldItalic.fntdata"/><Relationship Id="rId16" Type="http://schemas.openxmlformats.org/officeDocument/2006/relationships/slide" Target="slides/slide12.xml"/><Relationship Id="rId38" Type="http://schemas.openxmlformats.org/officeDocument/2006/relationships/font" Target="fonts/RobotoThin-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1.png>
</file>

<file path=ppt/media/image22.png>
</file>

<file path=ppt/media/image23.jpg>
</file>

<file path=ppt/media/image24.png>
</file>

<file path=ppt/media/image4.jpg>
</file>

<file path=ppt/media/image6.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getting-started/18153#post103381"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389e400511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389e40051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should we talk about model expectation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389e40051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389e4005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389e400511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389e40051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some of the column has not correct data types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1d43ad4b80_4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1d43ad4b80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1d43ad4b80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21d43ad4b80_2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1d43ad4b80_2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1d43ad4b80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1d43ad4b80_2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1d43ad4b80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1d43ad4b80_2_3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1d43ad4b80_2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1d43ad4b80_2_11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1d43ad4b80_2_1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0a22f60d97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0a22f60d9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0a22f60d97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0a22f60d9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Gradient Boosting Regressor: this model can handle non-linear relationships and capture complex interactions between features, making it a good choice for predicting SalePrice which may have non-linear relationships with features such as the number of bedrooms or the area of the house.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Lasso Regression: this model can handle high-dimensional data and identify important features, which is useful for SalePrice prediction where only a subset of features may be relevant in determining the final sale price.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Ridge Regression: this model can handle multicollinearity and prevent overfitting, which is important in SalePrice prediction where multiple features may be highly correlated with each other.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Random Forest: this model can handle non-linear relationships, missing values, and outliers, which makes it a good choice for SalePrice prediction where the relationship between the features and SalePrice may not be straightforward or when there are missing values or outliers in the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38a4db7d63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238a4db7d6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1942" lvl="0" marL="457200" rtl="0" algn="l">
              <a:lnSpc>
                <a:spcPct val="200000"/>
              </a:lnSpc>
              <a:spcBef>
                <a:spcPts val="1000"/>
              </a:spcBef>
              <a:spcAft>
                <a:spcPts val="0"/>
              </a:spcAft>
              <a:buClr>
                <a:schemeClr val="dk1"/>
              </a:buClr>
              <a:buSzPts val="1155"/>
              <a:buAutoNum type="arabicPeriod"/>
            </a:pPr>
            <a:r>
              <a:rPr lang="en-US" sz="1629">
                <a:solidFill>
                  <a:schemeClr val="dk1"/>
                </a:solidFill>
              </a:rPr>
              <a:t>The training set is used to train the models.</a:t>
            </a:r>
            <a:endParaRPr sz="1629">
              <a:solidFill>
                <a:schemeClr val="dk1"/>
              </a:solidFill>
            </a:endParaRPr>
          </a:p>
          <a:p>
            <a:pPr indent="-301942" lvl="0" marL="457200" rtl="0" algn="l">
              <a:lnSpc>
                <a:spcPct val="200000"/>
              </a:lnSpc>
              <a:spcBef>
                <a:spcPts val="0"/>
              </a:spcBef>
              <a:spcAft>
                <a:spcPts val="0"/>
              </a:spcAft>
              <a:buClr>
                <a:schemeClr val="dk1"/>
              </a:buClr>
              <a:buSzPts val="1155"/>
              <a:buAutoNum type="arabicPeriod"/>
            </a:pPr>
            <a:r>
              <a:rPr lang="en-US" sz="1629">
                <a:solidFill>
                  <a:schemeClr val="dk1"/>
                </a:solidFill>
              </a:rPr>
              <a:t>The validation set is used to evaluate the model's performance using the RMSE and R-squared metrics.</a:t>
            </a:r>
            <a:endParaRPr sz="1629">
              <a:solidFill>
                <a:schemeClr val="dk1"/>
              </a:solidFill>
            </a:endParaRPr>
          </a:p>
          <a:p>
            <a:pPr indent="-301942" lvl="0" marL="457200" rtl="0" algn="l">
              <a:lnSpc>
                <a:spcPct val="200000"/>
              </a:lnSpc>
              <a:spcBef>
                <a:spcPts val="0"/>
              </a:spcBef>
              <a:spcAft>
                <a:spcPts val="0"/>
              </a:spcAft>
              <a:buClr>
                <a:schemeClr val="dk1"/>
              </a:buClr>
              <a:buSzPts val="1155"/>
              <a:buAutoNum type="arabicPeriod"/>
            </a:pPr>
            <a:r>
              <a:rPr lang="en-US" sz="1629">
                <a:solidFill>
                  <a:schemeClr val="dk1"/>
                </a:solidFill>
              </a:rPr>
              <a:t>The trained gradient boosted regression model is used in combination with three other regression models to make predictions on a test set.</a:t>
            </a:r>
            <a:endParaRPr sz="1629">
              <a:solidFill>
                <a:schemeClr val="dk1"/>
              </a:solidFill>
            </a:endParaRPr>
          </a:p>
          <a:p>
            <a:pPr indent="-301942" lvl="0" marL="457200" rtl="0" algn="l">
              <a:lnSpc>
                <a:spcPct val="200000"/>
              </a:lnSpc>
              <a:spcBef>
                <a:spcPts val="0"/>
              </a:spcBef>
              <a:spcAft>
                <a:spcPts val="0"/>
              </a:spcAft>
              <a:buClr>
                <a:schemeClr val="dk1"/>
              </a:buClr>
              <a:buSzPts val="1155"/>
              <a:buAutoNum type="arabicPeriod"/>
            </a:pPr>
            <a:r>
              <a:rPr lang="en-US" sz="1629">
                <a:solidFill>
                  <a:schemeClr val="dk1"/>
                </a:solidFill>
              </a:rPr>
              <a:t>The predictions from each model are combined with different weights to create a weighted average of the predicted values.</a:t>
            </a:r>
            <a:endParaRPr sz="1629">
              <a:solidFill>
                <a:schemeClr val="dk1"/>
              </a:solidFill>
            </a:endParaRPr>
          </a:p>
          <a:p>
            <a:pPr indent="-301942" lvl="0" marL="457200" rtl="0" algn="l">
              <a:lnSpc>
                <a:spcPct val="200000"/>
              </a:lnSpc>
              <a:spcBef>
                <a:spcPts val="0"/>
              </a:spcBef>
              <a:spcAft>
                <a:spcPts val="0"/>
              </a:spcAft>
              <a:buClr>
                <a:schemeClr val="dk1"/>
              </a:buClr>
              <a:buSzPts val="1155"/>
              <a:buAutoNum type="arabicPeriod"/>
            </a:pPr>
            <a:r>
              <a:rPr lang="en-US" sz="1629">
                <a:solidFill>
                  <a:schemeClr val="dk1"/>
                </a:solidFill>
              </a:rPr>
              <a:t>The resulting weighted average predictions are scaled back to their original range using a scaler object.</a:t>
            </a:r>
            <a:endParaRPr sz="1629">
              <a:solidFill>
                <a:schemeClr val="dk1"/>
              </a:solidFill>
            </a:endParaRPr>
          </a:p>
          <a:p>
            <a:pPr indent="-301942" lvl="0" marL="457200" rtl="0" algn="l">
              <a:lnSpc>
                <a:spcPct val="200000"/>
              </a:lnSpc>
              <a:spcBef>
                <a:spcPts val="0"/>
              </a:spcBef>
              <a:spcAft>
                <a:spcPts val="0"/>
              </a:spcAft>
              <a:buClr>
                <a:schemeClr val="dk1"/>
              </a:buClr>
              <a:buSzPts val="1155"/>
              <a:buAutoNum type="arabicPeriod"/>
            </a:pPr>
            <a:r>
              <a:rPr lang="en-US" sz="1629">
                <a:solidFill>
                  <a:schemeClr val="dk1"/>
                </a:solidFill>
              </a:rPr>
              <a:t>The final predicted values are stored in a data frame along with the ID values of the test set data to create the final output.</a:t>
            </a:r>
            <a:endParaRPr sz="1629">
              <a:solidFill>
                <a:schemeClr val="dk1"/>
              </a:solidFill>
            </a:endParaRPr>
          </a:p>
          <a:p>
            <a:pPr indent="0" lvl="0" marL="0" rtl="0" algn="l">
              <a:lnSpc>
                <a:spcPct val="200000"/>
              </a:lnSpc>
              <a:spcBef>
                <a:spcPts val="1000"/>
              </a:spcBef>
              <a:spcAft>
                <a:spcPts val="0"/>
              </a:spcAft>
              <a:buClr>
                <a:schemeClr val="dk1"/>
              </a:buClr>
              <a:buSzPts val="523"/>
              <a:buFont typeface="Arial"/>
              <a:buNone/>
            </a:pPr>
            <a:r>
              <a:t/>
            </a:r>
            <a:endParaRPr sz="1629">
              <a:solidFill>
                <a:schemeClr val="dk1"/>
              </a:solidFill>
            </a:endParaRPr>
          </a:p>
          <a:p>
            <a:pPr indent="0" lvl="0" marL="0" rtl="0" algn="l">
              <a:lnSpc>
                <a:spcPct val="90000"/>
              </a:lnSpc>
              <a:spcBef>
                <a:spcPts val="1000"/>
              </a:spcBef>
              <a:spcAft>
                <a:spcPts val="0"/>
              </a:spcAft>
              <a:buClr>
                <a:schemeClr val="dk1"/>
              </a:buClr>
              <a:buSzPts val="523"/>
              <a:buFont typeface="Arial"/>
              <a:buNone/>
            </a:pPr>
            <a:r>
              <a:t/>
            </a:r>
            <a:endParaRPr sz="1629">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0a22f60d97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0a22f60d9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Evaluate the performance of the model using appropriate metrics such as mean absolute error (MAE), root mean squared error (RMSE), and R-squared (R2)</a:t>
            </a:r>
            <a:endParaRPr/>
          </a:p>
          <a:p>
            <a:pPr indent="0" lvl="0" marL="0" rtl="0" algn="l">
              <a:spcBef>
                <a:spcPts val="0"/>
              </a:spcBef>
              <a:spcAft>
                <a:spcPts val="0"/>
              </a:spcAft>
              <a:buNone/>
            </a:pPr>
            <a:r>
              <a:rPr lang="en-US"/>
              <a:t>Compare the performance of different models or iterations of the same model using a validation set</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0a22f60d97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0a22f60d97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u="sng">
                <a:solidFill>
                  <a:schemeClr val="hlink"/>
                </a:solidFill>
                <a:hlinkClick r:id="rId2"/>
              </a:rPr>
              <a:t>https://www.kaggle.com/getting-started/18153#post103381</a:t>
            </a:r>
            <a:r>
              <a:rPr lang="en-US"/>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 the context of data analysis and machine learning, a regression model is a type of algorithm that aims to predict a continuous numerical value based on one or more input variables. For example, a regression model might be used to predict the price of a house based on its size, number of bedrooms, location, and other factors.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However, no single regression model is perfect, and different models may perform better or worse depending on the specific dataset and variables being analyzed. That's where ensemble methods come in. By combining multiple regression models into a single framework, we can take advantage of the strengths of each model and reduce the impact of their weaknesses.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Ensemble methods can also help to handle large datasets with many variables and complex relationships between them. By using a combination of models that each focus on different aspects of the data, we can capture more of the underlying patterns and improve the accuracy of our predictions.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Overall, using an ensemble of regression models is a powerful technique for data analysis that can lead to more accurate predictions and a better understanding of complex datasets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1d43ad4b80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1d43ad4b80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US" sz="1800">
                <a:solidFill>
                  <a:schemeClr val="dk1"/>
                </a:solidFill>
              </a:rPr>
              <a:t>Model's predictions off by approximately $12,170 </a:t>
            </a:r>
            <a:endParaRPr sz="18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1d43ad4b80_4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1d43ad4b80_4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1d810cf1a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1d810cf1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23a6df22c9c_0_5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23a6df22c9c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1d43ad4b80_4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1d43ad4b80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4"/>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6000"/>
              <a:buFont typeface="Arial"/>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 name="Google Shape;13;p14"/>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 name="Google Shape;14;p1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 name="Google Shape;15;p1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 name="Google Shape;16;p1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0" name="Google Shape;70;p23"/>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71" name="Google Shape;71;p2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2" name="Google Shape;72;p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3" name="Google Shape;73;p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4"/>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6" name="Google Shape;76;p24"/>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77" name="Google Shape;77;p2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8" name="Google Shape;78;p2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9" name="Google Shape;79;p2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 name="Google Shape;19;p1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0" name="Google Shape;20;p1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 name="Google Shape;21;p1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 name="Google Shape;22;p1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6"/>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6000"/>
              <a:buFont typeface="Arial"/>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 name="Google Shape;25;p16"/>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rgbClr val="888888"/>
              </a:buClr>
              <a:buSzPts val="2400"/>
              <a:buNone/>
              <a:defRPr sz="2400">
                <a:solidFill>
                  <a:srgbClr val="888888"/>
                </a:solidFill>
              </a:defRPr>
            </a:lvl1pPr>
            <a:lvl2pPr indent="-228600" lvl="1" marL="914400" rtl="0" algn="l">
              <a:lnSpc>
                <a:spcPct val="90000"/>
              </a:lnSpc>
              <a:spcBef>
                <a:spcPts val="500"/>
              </a:spcBef>
              <a:spcAft>
                <a:spcPts val="0"/>
              </a:spcAft>
              <a:buClr>
                <a:srgbClr val="888888"/>
              </a:buClr>
              <a:buSzPts val="2000"/>
              <a:buNone/>
              <a:defRPr sz="2000">
                <a:solidFill>
                  <a:srgbClr val="888888"/>
                </a:solidFill>
              </a:defRPr>
            </a:lvl2pPr>
            <a:lvl3pPr indent="-228600" lvl="2" marL="1371600" rtl="0" algn="l">
              <a:lnSpc>
                <a:spcPct val="90000"/>
              </a:lnSpc>
              <a:spcBef>
                <a:spcPts val="500"/>
              </a:spcBef>
              <a:spcAft>
                <a:spcPts val="0"/>
              </a:spcAft>
              <a:buClr>
                <a:srgbClr val="888888"/>
              </a:buClr>
              <a:buSzPts val="1800"/>
              <a:buNone/>
              <a:defRPr sz="1800">
                <a:solidFill>
                  <a:srgbClr val="888888"/>
                </a:solidFill>
              </a:defRPr>
            </a:lvl3pPr>
            <a:lvl4pPr indent="-228600" lvl="3" marL="1828800" rtl="0" algn="l">
              <a:lnSpc>
                <a:spcPct val="90000"/>
              </a:lnSpc>
              <a:spcBef>
                <a:spcPts val="500"/>
              </a:spcBef>
              <a:spcAft>
                <a:spcPts val="0"/>
              </a:spcAft>
              <a:buClr>
                <a:srgbClr val="888888"/>
              </a:buClr>
              <a:buSzPts val="1600"/>
              <a:buNone/>
              <a:defRPr sz="1600">
                <a:solidFill>
                  <a:srgbClr val="888888"/>
                </a:solidFill>
              </a:defRPr>
            </a:lvl4pPr>
            <a:lvl5pPr indent="-228600" lvl="4" marL="2286000" rtl="0" algn="l">
              <a:lnSpc>
                <a:spcPct val="90000"/>
              </a:lnSpc>
              <a:spcBef>
                <a:spcPts val="500"/>
              </a:spcBef>
              <a:spcAft>
                <a:spcPts val="0"/>
              </a:spcAft>
              <a:buClr>
                <a:srgbClr val="888888"/>
              </a:buClr>
              <a:buSzPts val="1600"/>
              <a:buNone/>
              <a:defRPr sz="1600">
                <a:solidFill>
                  <a:srgbClr val="888888"/>
                </a:solidFill>
              </a:defRPr>
            </a:lvl5pPr>
            <a:lvl6pPr indent="-228600" lvl="5" marL="2743200" rtl="0" algn="l">
              <a:lnSpc>
                <a:spcPct val="90000"/>
              </a:lnSpc>
              <a:spcBef>
                <a:spcPts val="500"/>
              </a:spcBef>
              <a:spcAft>
                <a:spcPts val="0"/>
              </a:spcAft>
              <a:buClr>
                <a:srgbClr val="888888"/>
              </a:buClr>
              <a:buSzPts val="1600"/>
              <a:buNone/>
              <a:defRPr sz="1600">
                <a:solidFill>
                  <a:srgbClr val="888888"/>
                </a:solidFill>
              </a:defRPr>
            </a:lvl6pPr>
            <a:lvl7pPr indent="-228600" lvl="6" marL="3200400" rtl="0" algn="l">
              <a:lnSpc>
                <a:spcPct val="90000"/>
              </a:lnSpc>
              <a:spcBef>
                <a:spcPts val="500"/>
              </a:spcBef>
              <a:spcAft>
                <a:spcPts val="0"/>
              </a:spcAft>
              <a:buClr>
                <a:srgbClr val="888888"/>
              </a:buClr>
              <a:buSzPts val="1600"/>
              <a:buNone/>
              <a:defRPr sz="1600">
                <a:solidFill>
                  <a:srgbClr val="888888"/>
                </a:solidFill>
              </a:defRPr>
            </a:lvl7pPr>
            <a:lvl8pPr indent="-228600" lvl="7" marL="3657600" rtl="0" algn="l">
              <a:lnSpc>
                <a:spcPct val="90000"/>
              </a:lnSpc>
              <a:spcBef>
                <a:spcPts val="500"/>
              </a:spcBef>
              <a:spcAft>
                <a:spcPts val="0"/>
              </a:spcAft>
              <a:buClr>
                <a:srgbClr val="888888"/>
              </a:buClr>
              <a:buSzPts val="1600"/>
              <a:buNone/>
              <a:defRPr sz="1600">
                <a:solidFill>
                  <a:srgbClr val="888888"/>
                </a:solidFill>
              </a:defRPr>
            </a:lvl8pPr>
            <a:lvl9pPr indent="-228600" lvl="8" marL="4114800" rtl="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 name="Google Shape;27;p1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8" name="Google Shape;28;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 name="Google Shape;31;p17"/>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32" name="Google Shape;32;p17"/>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33" name="Google Shape;33;p1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4" name="Google Shape;34;p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5" name="Google Shape;35;p1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8"/>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 name="Google Shape;38;p18"/>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39" name="Google Shape;39;p18"/>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40" name="Google Shape;40;p18"/>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41" name="Google Shape;41;p18"/>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42" name="Google Shape;42;p1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3" name="Google Shape;43;p1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4" name="Google Shape;44;p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 name="Google Shape;47;p1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8" name="Google Shape;48;p1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9" name="Google Shape;49;p1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2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2" name="Google Shape;52;p2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3" name="Google Shape;53;p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1"/>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3200"/>
              <a:buFont typeface="Arial"/>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 name="Google Shape;56;p21"/>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rtl="0" algn="l">
              <a:lnSpc>
                <a:spcPct val="90000"/>
              </a:lnSpc>
              <a:spcBef>
                <a:spcPts val="1000"/>
              </a:spcBef>
              <a:spcAft>
                <a:spcPts val="0"/>
              </a:spcAft>
              <a:buClr>
                <a:schemeClr val="dk1"/>
              </a:buClr>
              <a:buSzPts val="3200"/>
              <a:buChar char="•"/>
              <a:defRPr sz="3200"/>
            </a:lvl1pPr>
            <a:lvl2pPr indent="-406400" lvl="1" marL="914400" rtl="0" algn="l">
              <a:lnSpc>
                <a:spcPct val="90000"/>
              </a:lnSpc>
              <a:spcBef>
                <a:spcPts val="500"/>
              </a:spcBef>
              <a:spcAft>
                <a:spcPts val="0"/>
              </a:spcAft>
              <a:buClr>
                <a:schemeClr val="dk1"/>
              </a:buClr>
              <a:buSzPts val="2800"/>
              <a:buChar char="•"/>
              <a:defRPr sz="2800"/>
            </a:lvl2pPr>
            <a:lvl3pPr indent="-381000" lvl="2" marL="1371600" rtl="0" algn="l">
              <a:lnSpc>
                <a:spcPct val="90000"/>
              </a:lnSpc>
              <a:spcBef>
                <a:spcPts val="500"/>
              </a:spcBef>
              <a:spcAft>
                <a:spcPts val="0"/>
              </a:spcAft>
              <a:buClr>
                <a:schemeClr val="dk1"/>
              </a:buClr>
              <a:buSzPts val="2400"/>
              <a:buChar char="•"/>
              <a:defRPr sz="2400"/>
            </a:lvl3pPr>
            <a:lvl4pPr indent="-355600" lvl="3" marL="1828800" rtl="0" algn="l">
              <a:lnSpc>
                <a:spcPct val="90000"/>
              </a:lnSpc>
              <a:spcBef>
                <a:spcPts val="500"/>
              </a:spcBef>
              <a:spcAft>
                <a:spcPts val="0"/>
              </a:spcAft>
              <a:buClr>
                <a:schemeClr val="dk1"/>
              </a:buClr>
              <a:buSzPts val="2000"/>
              <a:buChar char="•"/>
              <a:defRPr sz="2000"/>
            </a:lvl4pPr>
            <a:lvl5pPr indent="-355600" lvl="4" marL="2286000" rtl="0" algn="l">
              <a:lnSpc>
                <a:spcPct val="90000"/>
              </a:lnSpc>
              <a:spcBef>
                <a:spcPts val="500"/>
              </a:spcBef>
              <a:spcAft>
                <a:spcPts val="0"/>
              </a:spcAft>
              <a:buClr>
                <a:schemeClr val="dk1"/>
              </a:buClr>
              <a:buSzPts val="2000"/>
              <a:buChar char="•"/>
              <a:defRPr sz="2000"/>
            </a:lvl5pPr>
            <a:lvl6pPr indent="-355600" lvl="5" marL="2743200" rtl="0" algn="l">
              <a:lnSpc>
                <a:spcPct val="90000"/>
              </a:lnSpc>
              <a:spcBef>
                <a:spcPts val="500"/>
              </a:spcBef>
              <a:spcAft>
                <a:spcPts val="0"/>
              </a:spcAft>
              <a:buClr>
                <a:schemeClr val="dk1"/>
              </a:buClr>
              <a:buSzPts val="2000"/>
              <a:buChar char="•"/>
              <a:defRPr sz="2000"/>
            </a:lvl6pPr>
            <a:lvl7pPr indent="-355600" lvl="6" marL="3200400" rtl="0" algn="l">
              <a:lnSpc>
                <a:spcPct val="90000"/>
              </a:lnSpc>
              <a:spcBef>
                <a:spcPts val="500"/>
              </a:spcBef>
              <a:spcAft>
                <a:spcPts val="0"/>
              </a:spcAft>
              <a:buClr>
                <a:schemeClr val="dk1"/>
              </a:buClr>
              <a:buSzPts val="2000"/>
              <a:buChar char="•"/>
              <a:defRPr sz="2000"/>
            </a:lvl7pPr>
            <a:lvl8pPr indent="-355600" lvl="7" marL="3657600" rtl="0" algn="l">
              <a:lnSpc>
                <a:spcPct val="90000"/>
              </a:lnSpc>
              <a:spcBef>
                <a:spcPts val="500"/>
              </a:spcBef>
              <a:spcAft>
                <a:spcPts val="0"/>
              </a:spcAft>
              <a:buClr>
                <a:schemeClr val="dk1"/>
              </a:buClr>
              <a:buSzPts val="2000"/>
              <a:buChar char="•"/>
              <a:defRPr sz="2000"/>
            </a:lvl8pPr>
            <a:lvl9pPr indent="-355600" lvl="8" marL="4114800" rtl="0" algn="l">
              <a:lnSpc>
                <a:spcPct val="90000"/>
              </a:lnSpc>
              <a:spcBef>
                <a:spcPts val="500"/>
              </a:spcBef>
              <a:spcAft>
                <a:spcPts val="0"/>
              </a:spcAft>
              <a:buClr>
                <a:schemeClr val="dk1"/>
              </a:buClr>
              <a:buSzPts val="2000"/>
              <a:buChar char="•"/>
              <a:defRPr sz="2000"/>
            </a:lvl9pPr>
          </a:lstStyle>
          <a:p/>
        </p:txBody>
      </p:sp>
      <p:sp>
        <p:nvSpPr>
          <p:cNvPr id="57" name="Google Shape;57;p21"/>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58" name="Google Shape;58;p2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9" name="Google Shape;59;p2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0" name="Google Shape;60;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2"/>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3200"/>
              <a:buFont typeface="Arial"/>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3" name="Google Shape;63;p22"/>
          <p:cNvSpPr/>
          <p:nvPr>
            <p:ph idx="2" type="pic"/>
          </p:nvPr>
        </p:nvSpPr>
        <p:spPr>
          <a:xfrm>
            <a:off x="5183188" y="987425"/>
            <a:ext cx="6172200" cy="4873500"/>
          </a:xfrm>
          <a:prstGeom prst="rect">
            <a:avLst/>
          </a:prstGeom>
          <a:noFill/>
          <a:ln>
            <a:noFill/>
          </a:ln>
        </p:spPr>
      </p:sp>
      <p:sp>
        <p:nvSpPr>
          <p:cNvPr id="64" name="Google Shape;64;p22"/>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65" name="Google Shape;65;p2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6" name="Google Shape;66;p2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7" name="Google Shape;67;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 name="Google Shape;7;p1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6.jpg"/><Relationship Id="rId6"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6.jpg"/><Relationship Id="rId6"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6.jpg"/><Relationship Id="rId6"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3.png"/><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6.jpg"/><Relationship Id="rId6"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Arial"/>
              <a:buNone/>
            </a:pPr>
            <a:r>
              <a:t/>
            </a:r>
            <a:endParaRPr/>
          </a:p>
        </p:txBody>
      </p:sp>
      <p:sp>
        <p:nvSpPr>
          <p:cNvPr id="85" name="Google Shape;85;p1"/>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t/>
            </a:r>
            <a:endParaRPr/>
          </a:p>
        </p:txBody>
      </p:sp>
      <p:pic>
        <p:nvPicPr>
          <p:cNvPr descr="An aerial view of a street intersection&#10;&#10;Description automatically generated with low confidence" id="86" name="Google Shape;86;p1"/>
          <p:cNvPicPr preferRelativeResize="0"/>
          <p:nvPr/>
        </p:nvPicPr>
        <p:blipFill rotWithShape="1">
          <a:blip r:embed="rId3">
            <a:alphaModFix/>
          </a:blip>
          <a:srcRect b="0" l="0" r="0" t="0"/>
          <a:stretch/>
        </p:blipFill>
        <p:spPr>
          <a:xfrm>
            <a:off x="-93083" y="-1"/>
            <a:ext cx="12283049" cy="6911521"/>
          </a:xfrm>
          <a:prstGeom prst="rect">
            <a:avLst/>
          </a:prstGeom>
          <a:noFill/>
          <a:ln>
            <a:noFill/>
          </a:ln>
        </p:spPr>
      </p:pic>
      <p:sp>
        <p:nvSpPr>
          <p:cNvPr id="87" name="Google Shape;87;p1"/>
          <p:cNvSpPr/>
          <p:nvPr/>
        </p:nvSpPr>
        <p:spPr>
          <a:xfrm>
            <a:off x="-93083" y="-1"/>
            <a:ext cx="12285083" cy="6911521"/>
          </a:xfrm>
          <a:custGeom>
            <a:rect b="b" l="l" r="r" t="t"/>
            <a:pathLst>
              <a:path extrusionOk="0" h="6911521" w="12285083">
                <a:moveTo>
                  <a:pt x="0" y="0"/>
                </a:moveTo>
                <a:lnTo>
                  <a:pt x="12285083" y="0"/>
                </a:lnTo>
                <a:lnTo>
                  <a:pt x="12285083" y="6911521"/>
                </a:lnTo>
                <a:lnTo>
                  <a:pt x="11655689" y="6911521"/>
                </a:lnTo>
                <a:lnTo>
                  <a:pt x="11722494" y="6904787"/>
                </a:lnTo>
                <a:cubicBezTo>
                  <a:pt x="11873567" y="6873873"/>
                  <a:pt x="11987210" y="6740204"/>
                  <a:pt x="11987210" y="6579991"/>
                </a:cubicBezTo>
                <a:lnTo>
                  <a:pt x="11987210" y="331532"/>
                </a:lnTo>
                <a:cubicBezTo>
                  <a:pt x="11987210" y="148432"/>
                  <a:pt x="11838779" y="1"/>
                  <a:pt x="11655679" y="1"/>
                </a:cubicBezTo>
                <a:lnTo>
                  <a:pt x="10329597" y="1"/>
                </a:lnTo>
                <a:cubicBezTo>
                  <a:pt x="10146497" y="1"/>
                  <a:pt x="9998066" y="148432"/>
                  <a:pt x="9998066" y="331532"/>
                </a:cubicBezTo>
                <a:lnTo>
                  <a:pt x="9998066" y="6579991"/>
                </a:lnTo>
                <a:cubicBezTo>
                  <a:pt x="9998066" y="6740204"/>
                  <a:pt x="10111709" y="6873873"/>
                  <a:pt x="10262782" y="6904787"/>
                </a:cubicBezTo>
                <a:lnTo>
                  <a:pt x="10329587" y="6911521"/>
                </a:lnTo>
                <a:lnTo>
                  <a:pt x="9599079" y="6911521"/>
                </a:lnTo>
                <a:lnTo>
                  <a:pt x="9603532" y="6909104"/>
                </a:lnTo>
                <a:cubicBezTo>
                  <a:pt x="9691720" y="6849526"/>
                  <a:pt x="9749701" y="6748631"/>
                  <a:pt x="9749701" y="6634193"/>
                </a:cubicBezTo>
                <a:lnTo>
                  <a:pt x="9749701" y="385734"/>
                </a:lnTo>
                <a:cubicBezTo>
                  <a:pt x="9749701" y="202634"/>
                  <a:pt x="9601270" y="54203"/>
                  <a:pt x="9418170" y="54203"/>
                </a:cubicBezTo>
                <a:lnTo>
                  <a:pt x="8092088" y="54203"/>
                </a:lnTo>
                <a:cubicBezTo>
                  <a:pt x="7908988" y="54203"/>
                  <a:pt x="7760557" y="202634"/>
                  <a:pt x="7760557" y="385734"/>
                </a:cubicBezTo>
                <a:lnTo>
                  <a:pt x="7760557" y="6634193"/>
                </a:lnTo>
                <a:cubicBezTo>
                  <a:pt x="7760557" y="6748631"/>
                  <a:pt x="7818538" y="6849526"/>
                  <a:pt x="7906726" y="6909104"/>
                </a:cubicBezTo>
                <a:lnTo>
                  <a:pt x="7911179" y="6911521"/>
                </a:lnTo>
                <a:lnTo>
                  <a:pt x="0" y="6911521"/>
                </a:lnTo>
                <a:close/>
              </a:path>
            </a:pathLst>
          </a:custGeom>
          <a:solidFill>
            <a:schemeClr val="lt1">
              <a:alpha val="74901"/>
            </a:schemeClr>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88" name="Google Shape;88;p1"/>
          <p:cNvSpPr/>
          <p:nvPr/>
        </p:nvSpPr>
        <p:spPr>
          <a:xfrm>
            <a:off x="-408709" y="2070822"/>
            <a:ext cx="7758545" cy="76944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4400" u="none" cap="none" strike="noStrike">
                <a:solidFill>
                  <a:schemeClr val="dk1"/>
                </a:solidFill>
                <a:latin typeface="Arial"/>
                <a:ea typeface="Arial"/>
                <a:cs typeface="Arial"/>
                <a:sym typeface="Arial"/>
              </a:rPr>
              <a:t>House Prices Prediction</a:t>
            </a:r>
            <a:endParaRPr b="0" i="0" sz="11500" u="none" cap="none" strike="noStrike">
              <a:solidFill>
                <a:schemeClr val="dk1"/>
              </a:solidFill>
              <a:latin typeface="Arial"/>
              <a:ea typeface="Arial"/>
              <a:cs typeface="Arial"/>
              <a:sym typeface="Arial"/>
            </a:endParaRPr>
          </a:p>
        </p:txBody>
      </p:sp>
      <p:sp>
        <p:nvSpPr>
          <p:cNvPr id="89" name="Google Shape;89;p1"/>
          <p:cNvSpPr txBox="1"/>
          <p:nvPr/>
        </p:nvSpPr>
        <p:spPr>
          <a:xfrm>
            <a:off x="2543162" y="4339536"/>
            <a:ext cx="4668981" cy="1836528"/>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2400" u="none" cap="none" strike="noStrike">
                <a:solidFill>
                  <a:schemeClr val="dk1"/>
                </a:solidFill>
                <a:latin typeface="Arial"/>
                <a:ea typeface="Arial"/>
                <a:cs typeface="Arial"/>
                <a:sym typeface="Arial"/>
              </a:rPr>
              <a:t>WiBD Varsity Competition</a:t>
            </a:r>
            <a:endParaRPr/>
          </a:p>
          <a:p>
            <a:pPr indent="0" lvl="0" marL="0" marR="0" rtl="0" algn="r">
              <a:spcBef>
                <a:spcPts val="0"/>
              </a:spcBef>
              <a:spcAft>
                <a:spcPts val="0"/>
              </a:spcAft>
              <a:buNone/>
            </a:pPr>
            <a:r>
              <a:rPr b="0" i="0" lang="en-US" sz="2400" u="none" cap="none" strike="noStrike">
                <a:solidFill>
                  <a:schemeClr val="dk1"/>
                </a:solidFill>
                <a:latin typeface="Arial"/>
                <a:ea typeface="Arial"/>
                <a:cs typeface="Arial"/>
                <a:sym typeface="Arial"/>
              </a:rPr>
              <a:t>The Learning Curve Group</a:t>
            </a:r>
            <a:endParaRPr/>
          </a:p>
          <a:p>
            <a:pPr indent="0" lvl="0" marL="0" marR="0" rtl="0" algn="r">
              <a:spcBef>
                <a:spcPts val="0"/>
              </a:spcBef>
              <a:spcAft>
                <a:spcPts val="0"/>
              </a:spcAft>
              <a:buNone/>
            </a:pPr>
            <a:r>
              <a:rPr b="0" i="0" lang="en-US" sz="2400" u="none" cap="none" strike="noStrike">
                <a:solidFill>
                  <a:schemeClr val="dk1"/>
                </a:solidFill>
                <a:latin typeface="Arial"/>
                <a:ea typeface="Arial"/>
                <a:cs typeface="Arial"/>
                <a:sym typeface="Arial"/>
              </a:rPr>
              <a:t>04/28/2023</a:t>
            </a:r>
            <a:endParaRPr/>
          </a:p>
          <a:p>
            <a:pPr indent="0" lvl="0" marL="0" marR="0" rtl="0" algn="l">
              <a:lnSpc>
                <a:spcPct val="200000"/>
              </a:lnSpc>
              <a:spcBef>
                <a:spcPts val="0"/>
              </a:spcBef>
              <a:spcAft>
                <a:spcPts val="0"/>
              </a:spcAft>
              <a:buNone/>
            </a:pPr>
            <a:r>
              <a:t/>
            </a:r>
            <a:endParaRPr b="0" i="0" sz="24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9"/>
          <p:cNvSpPr txBox="1"/>
          <p:nvPr/>
        </p:nvSpPr>
        <p:spPr>
          <a:xfrm>
            <a:off x="111919" y="174625"/>
            <a:ext cx="10515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4400"/>
              <a:buFont typeface="Arial"/>
              <a:buNone/>
            </a:pPr>
            <a:r>
              <a:rPr lang="en-US" sz="4400">
                <a:solidFill>
                  <a:schemeClr val="dk1"/>
                </a:solidFill>
                <a:latin typeface="Arial"/>
                <a:ea typeface="Arial"/>
                <a:cs typeface="Arial"/>
                <a:sym typeface="Arial"/>
              </a:rPr>
              <a:t>Team Introduction</a:t>
            </a:r>
            <a:endParaRPr sz="4400">
              <a:solidFill>
                <a:schemeClr val="dk1"/>
              </a:solidFill>
              <a:latin typeface="Arial"/>
              <a:ea typeface="Arial"/>
              <a:cs typeface="Arial"/>
              <a:sym typeface="Arial"/>
            </a:endParaRPr>
          </a:p>
        </p:txBody>
      </p:sp>
      <p:pic>
        <p:nvPicPr>
          <p:cNvPr descr="女人站在草地上&#10;&#10;描述已自动生成" id="228" name="Google Shape;228;p9"/>
          <p:cNvPicPr preferRelativeResize="0"/>
          <p:nvPr/>
        </p:nvPicPr>
        <p:blipFill rotWithShape="1">
          <a:blip r:embed="rId3">
            <a:alphaModFix/>
          </a:blip>
          <a:srcRect b="0" l="0" r="0" t="0"/>
          <a:stretch/>
        </p:blipFill>
        <p:spPr>
          <a:xfrm>
            <a:off x="223839" y="2035971"/>
            <a:ext cx="2321718" cy="2321718"/>
          </a:xfrm>
          <a:prstGeom prst="rect">
            <a:avLst/>
          </a:prstGeom>
          <a:noFill/>
          <a:ln>
            <a:noFill/>
          </a:ln>
        </p:spPr>
      </p:pic>
      <p:pic>
        <p:nvPicPr>
          <p:cNvPr descr="人穿着西装&#10;&#10;描述已自动生成" id="229" name="Google Shape;229;p9"/>
          <p:cNvPicPr preferRelativeResize="0"/>
          <p:nvPr/>
        </p:nvPicPr>
        <p:blipFill rotWithShape="1">
          <a:blip r:embed="rId4">
            <a:alphaModFix/>
          </a:blip>
          <a:srcRect b="0" l="0" r="0" t="0"/>
          <a:stretch/>
        </p:blipFill>
        <p:spPr>
          <a:xfrm>
            <a:off x="3367089" y="2035972"/>
            <a:ext cx="2321718" cy="2321718"/>
          </a:xfrm>
          <a:prstGeom prst="rect">
            <a:avLst/>
          </a:prstGeom>
          <a:noFill/>
          <a:ln>
            <a:noFill/>
          </a:ln>
        </p:spPr>
      </p:pic>
      <p:pic>
        <p:nvPicPr>
          <p:cNvPr descr="小孩站在森林里&#10;&#10;描述已自动生成" id="230" name="Google Shape;230;p9"/>
          <p:cNvPicPr preferRelativeResize="0"/>
          <p:nvPr/>
        </p:nvPicPr>
        <p:blipFill rotWithShape="1">
          <a:blip r:embed="rId5">
            <a:alphaModFix/>
          </a:blip>
          <a:srcRect b="11185" l="22521" r="1863" t="16106"/>
          <a:stretch/>
        </p:blipFill>
        <p:spPr>
          <a:xfrm>
            <a:off x="6415088" y="2035971"/>
            <a:ext cx="2414587" cy="2321718"/>
          </a:xfrm>
          <a:prstGeom prst="rect">
            <a:avLst/>
          </a:prstGeom>
          <a:noFill/>
          <a:ln>
            <a:noFill/>
          </a:ln>
        </p:spPr>
      </p:pic>
      <p:pic>
        <p:nvPicPr>
          <p:cNvPr descr="微笑的人&#10;&#10;描述已自动生成" id="231" name="Google Shape;231;p9"/>
          <p:cNvPicPr preferRelativeResize="0"/>
          <p:nvPr/>
        </p:nvPicPr>
        <p:blipFill rotWithShape="1">
          <a:blip r:embed="rId6">
            <a:alphaModFix/>
          </a:blip>
          <a:srcRect b="1867" l="10152" r="0" t="0"/>
          <a:stretch/>
        </p:blipFill>
        <p:spPr>
          <a:xfrm>
            <a:off x="9465469" y="2005481"/>
            <a:ext cx="2672134" cy="2352208"/>
          </a:xfrm>
          <a:prstGeom prst="rect">
            <a:avLst/>
          </a:prstGeom>
          <a:noFill/>
          <a:ln>
            <a:noFill/>
          </a:ln>
        </p:spPr>
      </p:pic>
      <p:sp>
        <p:nvSpPr>
          <p:cNvPr id="232" name="Google Shape;232;p9"/>
          <p:cNvSpPr/>
          <p:nvPr/>
        </p:nvSpPr>
        <p:spPr>
          <a:xfrm>
            <a:off x="-9206525" y="-10497470"/>
            <a:ext cx="27432000" cy="27432000"/>
          </a:xfrm>
          <a:prstGeom prst="donut">
            <a:avLst>
              <a:gd fmla="val 45872" name="adj"/>
            </a:avLst>
          </a:prstGeom>
          <a:solidFill>
            <a:schemeClr val="dk1">
              <a:alpha val="8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233" name="Google Shape;233;p9"/>
          <p:cNvSpPr txBox="1"/>
          <p:nvPr/>
        </p:nvSpPr>
        <p:spPr>
          <a:xfrm>
            <a:off x="3330150" y="4487625"/>
            <a:ext cx="6248700" cy="1945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Arial"/>
                <a:ea typeface="Arial"/>
                <a:cs typeface="Arial"/>
                <a:sym typeface="Arial"/>
              </a:rPr>
              <a:t>Cheng Zhang</a:t>
            </a:r>
            <a:endParaRPr/>
          </a:p>
          <a:p>
            <a:pPr indent="0" lvl="0" marL="0" marR="0" rtl="0" algn="l">
              <a:spcBef>
                <a:spcPts val="0"/>
              </a:spcBef>
              <a:spcAft>
                <a:spcPts val="0"/>
              </a:spcAft>
              <a:buNone/>
            </a:pPr>
            <a:r>
              <a:t/>
            </a:r>
            <a:endParaRPr b="1" sz="1800">
              <a:solidFill>
                <a:schemeClr val="lt1"/>
              </a:solidFill>
              <a:latin typeface="Arial"/>
              <a:ea typeface="Arial"/>
              <a:cs typeface="Arial"/>
              <a:sym typeface="Arial"/>
            </a:endParaRPr>
          </a:p>
          <a:p>
            <a:pPr indent="-330200" lvl="0" marL="457200" marR="0" rtl="0" algn="l">
              <a:spcBef>
                <a:spcPts val="0"/>
              </a:spcBef>
              <a:spcAft>
                <a:spcPts val="0"/>
              </a:spcAft>
              <a:buClr>
                <a:schemeClr val="lt1"/>
              </a:buClr>
              <a:buSzPts val="1600"/>
              <a:buFont typeface="Arial"/>
              <a:buChar char="●"/>
            </a:pPr>
            <a:r>
              <a:rPr lang="en-US" sz="1600">
                <a:solidFill>
                  <a:schemeClr val="lt1"/>
                </a:solidFill>
                <a:latin typeface="Arial"/>
                <a:ea typeface="Arial"/>
                <a:cs typeface="Arial"/>
                <a:sym typeface="Arial"/>
              </a:rPr>
              <a:t>MS in Operations and Technology Mgt</a:t>
            </a:r>
            <a:endParaRPr sz="1200"/>
          </a:p>
          <a:p>
            <a:pPr indent="0" lvl="0" marL="0" marR="0" rtl="0" algn="l">
              <a:spcBef>
                <a:spcPts val="0"/>
              </a:spcBef>
              <a:spcAft>
                <a:spcPts val="0"/>
              </a:spcAft>
              <a:buNone/>
            </a:pPr>
            <a:r>
              <a:rPr lang="en-US" sz="1600">
                <a:solidFill>
                  <a:schemeClr val="lt1"/>
                </a:solidFill>
                <a:latin typeface="Arial"/>
                <a:ea typeface="Arial"/>
                <a:cs typeface="Arial"/>
                <a:sym typeface="Arial"/>
              </a:rPr>
              <a:t> @ University of Portland</a:t>
            </a:r>
            <a:endParaRPr sz="1600">
              <a:solidFill>
                <a:schemeClr val="lt1"/>
              </a:solidFill>
            </a:endParaRPr>
          </a:p>
          <a:p>
            <a:pPr indent="-330200" lvl="0" marL="457200" marR="0" rtl="0" algn="l">
              <a:spcBef>
                <a:spcPts val="0"/>
              </a:spcBef>
              <a:spcAft>
                <a:spcPts val="0"/>
              </a:spcAft>
              <a:buClr>
                <a:srgbClr val="FFFFFF"/>
              </a:buClr>
              <a:buSzPts val="1600"/>
              <a:buChar char="●"/>
            </a:pPr>
            <a:r>
              <a:rPr lang="en-US" sz="1600">
                <a:solidFill>
                  <a:srgbClr val="FFFFFF"/>
                </a:solidFill>
              </a:rPr>
              <a:t>BBA in Accounting and  Finance in HK polyU</a:t>
            </a:r>
            <a:endParaRPr sz="1600">
              <a:solidFill>
                <a:srgbClr val="FFFFFF"/>
              </a:solidFill>
            </a:endParaRPr>
          </a:p>
          <a:p>
            <a:pPr indent="-330200" lvl="0" marL="457200" rtl="0" algn="l">
              <a:lnSpc>
                <a:spcPct val="115000"/>
              </a:lnSpc>
              <a:spcBef>
                <a:spcPts val="0"/>
              </a:spcBef>
              <a:spcAft>
                <a:spcPts val="0"/>
              </a:spcAft>
              <a:buClr>
                <a:srgbClr val="FFFFFF"/>
              </a:buClr>
              <a:buSzPts val="1600"/>
              <a:buChar char="●"/>
            </a:pPr>
            <a:r>
              <a:rPr lang="en-US" sz="1600">
                <a:solidFill>
                  <a:srgbClr val="FFFFFF"/>
                </a:solidFill>
              </a:rPr>
              <a:t>Former CFO and Supervisor in Tech companies in China</a:t>
            </a:r>
            <a:endParaRPr sz="1600">
              <a:solidFill>
                <a:srgbClr val="FFFFFF"/>
              </a:solidFill>
            </a:endParaRPr>
          </a:p>
          <a:p>
            <a:pPr indent="0" lvl="0" marL="0" marR="0" rtl="0" algn="l">
              <a:spcBef>
                <a:spcPts val="0"/>
              </a:spcBef>
              <a:spcAft>
                <a:spcPts val="0"/>
              </a:spcAft>
              <a:buNone/>
            </a:pPr>
            <a:r>
              <a:t/>
            </a:r>
            <a:endParaRPr sz="18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0"/>
          <p:cNvSpPr txBox="1"/>
          <p:nvPr/>
        </p:nvSpPr>
        <p:spPr>
          <a:xfrm>
            <a:off x="111919" y="174625"/>
            <a:ext cx="10515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4400"/>
              <a:buFont typeface="Arial"/>
              <a:buNone/>
            </a:pPr>
            <a:r>
              <a:rPr lang="en-US" sz="4400">
                <a:solidFill>
                  <a:schemeClr val="dk1"/>
                </a:solidFill>
                <a:latin typeface="Arial"/>
                <a:ea typeface="Arial"/>
                <a:cs typeface="Arial"/>
                <a:sym typeface="Arial"/>
              </a:rPr>
              <a:t>Team Introduction</a:t>
            </a:r>
            <a:endParaRPr sz="4400">
              <a:solidFill>
                <a:schemeClr val="dk1"/>
              </a:solidFill>
              <a:latin typeface="Arial"/>
              <a:ea typeface="Arial"/>
              <a:cs typeface="Arial"/>
              <a:sym typeface="Arial"/>
            </a:endParaRPr>
          </a:p>
        </p:txBody>
      </p:sp>
      <p:pic>
        <p:nvPicPr>
          <p:cNvPr descr="女人站在草地上&#10;&#10;描述已自动生成" id="239" name="Google Shape;239;p10"/>
          <p:cNvPicPr preferRelativeResize="0"/>
          <p:nvPr/>
        </p:nvPicPr>
        <p:blipFill rotWithShape="1">
          <a:blip r:embed="rId3">
            <a:alphaModFix/>
          </a:blip>
          <a:srcRect b="0" l="0" r="0" t="0"/>
          <a:stretch/>
        </p:blipFill>
        <p:spPr>
          <a:xfrm>
            <a:off x="223839" y="2035971"/>
            <a:ext cx="2321718" cy="2321718"/>
          </a:xfrm>
          <a:prstGeom prst="rect">
            <a:avLst/>
          </a:prstGeom>
          <a:noFill/>
          <a:ln>
            <a:noFill/>
          </a:ln>
        </p:spPr>
      </p:pic>
      <p:pic>
        <p:nvPicPr>
          <p:cNvPr descr="人穿着西装&#10;&#10;描述已自动生成" id="240" name="Google Shape;240;p10"/>
          <p:cNvPicPr preferRelativeResize="0"/>
          <p:nvPr/>
        </p:nvPicPr>
        <p:blipFill rotWithShape="1">
          <a:blip r:embed="rId4">
            <a:alphaModFix/>
          </a:blip>
          <a:srcRect b="0" l="0" r="0" t="0"/>
          <a:stretch/>
        </p:blipFill>
        <p:spPr>
          <a:xfrm>
            <a:off x="3367089" y="2035972"/>
            <a:ext cx="2321718" cy="2321718"/>
          </a:xfrm>
          <a:prstGeom prst="rect">
            <a:avLst/>
          </a:prstGeom>
          <a:noFill/>
          <a:ln>
            <a:noFill/>
          </a:ln>
        </p:spPr>
      </p:pic>
      <p:pic>
        <p:nvPicPr>
          <p:cNvPr descr="小孩站在森林里&#10;&#10;描述已自动生成" id="241" name="Google Shape;241;p10"/>
          <p:cNvPicPr preferRelativeResize="0"/>
          <p:nvPr/>
        </p:nvPicPr>
        <p:blipFill rotWithShape="1">
          <a:blip r:embed="rId5">
            <a:alphaModFix/>
          </a:blip>
          <a:srcRect b="11185" l="22521" r="1863" t="16106"/>
          <a:stretch/>
        </p:blipFill>
        <p:spPr>
          <a:xfrm>
            <a:off x="6415088" y="2035971"/>
            <a:ext cx="2414587" cy="2321718"/>
          </a:xfrm>
          <a:prstGeom prst="rect">
            <a:avLst/>
          </a:prstGeom>
          <a:noFill/>
          <a:ln>
            <a:noFill/>
          </a:ln>
        </p:spPr>
      </p:pic>
      <p:pic>
        <p:nvPicPr>
          <p:cNvPr descr="微笑的人&#10;&#10;描述已自动生成" id="242" name="Google Shape;242;p10"/>
          <p:cNvPicPr preferRelativeResize="0"/>
          <p:nvPr/>
        </p:nvPicPr>
        <p:blipFill rotWithShape="1">
          <a:blip r:embed="rId6">
            <a:alphaModFix/>
          </a:blip>
          <a:srcRect b="1867" l="10152" r="0" t="0"/>
          <a:stretch/>
        </p:blipFill>
        <p:spPr>
          <a:xfrm>
            <a:off x="9465469" y="2005481"/>
            <a:ext cx="2672134" cy="2352208"/>
          </a:xfrm>
          <a:prstGeom prst="rect">
            <a:avLst/>
          </a:prstGeom>
          <a:noFill/>
          <a:ln>
            <a:noFill/>
          </a:ln>
        </p:spPr>
      </p:pic>
      <p:sp>
        <p:nvSpPr>
          <p:cNvPr id="243" name="Google Shape;243;p10"/>
          <p:cNvSpPr/>
          <p:nvPr/>
        </p:nvSpPr>
        <p:spPr>
          <a:xfrm>
            <a:off x="-6093619" y="-10519170"/>
            <a:ext cx="27432000" cy="27432000"/>
          </a:xfrm>
          <a:prstGeom prst="donut">
            <a:avLst>
              <a:gd fmla="val 45872" name="adj"/>
            </a:avLst>
          </a:prstGeom>
          <a:solidFill>
            <a:schemeClr val="dk1">
              <a:alpha val="8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244" name="Google Shape;244;p10"/>
          <p:cNvSpPr txBox="1"/>
          <p:nvPr/>
        </p:nvSpPr>
        <p:spPr>
          <a:xfrm>
            <a:off x="6319400" y="4487629"/>
            <a:ext cx="5800725"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Arial"/>
                <a:ea typeface="Arial"/>
                <a:cs typeface="Arial"/>
                <a:sym typeface="Arial"/>
              </a:rPr>
              <a:t>Moumita Bhowmick</a:t>
            </a:r>
            <a:endParaRPr b="1" sz="1800">
              <a:solidFill>
                <a:schemeClr val="lt1"/>
              </a:solidFill>
              <a:latin typeface="Arial"/>
              <a:ea typeface="Arial"/>
              <a:cs typeface="Arial"/>
              <a:sym typeface="Arial"/>
            </a:endParaRPr>
          </a:p>
          <a:p>
            <a:pPr indent="0" lvl="0" marL="0" marR="0" rtl="0" algn="l">
              <a:spcBef>
                <a:spcPts val="0"/>
              </a:spcBef>
              <a:spcAft>
                <a:spcPts val="0"/>
              </a:spcAft>
              <a:buNone/>
            </a:pPr>
            <a:r>
              <a:t/>
            </a:r>
            <a:endParaRPr b="1"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MS in Operations and Technology Mgt</a:t>
            </a:r>
            <a:endParaRPr/>
          </a:p>
          <a:p>
            <a:pPr indent="0" lvl="0" marL="0" marR="0" rtl="0" algn="l">
              <a:spcBef>
                <a:spcPts val="0"/>
              </a:spcBef>
              <a:spcAft>
                <a:spcPts val="0"/>
              </a:spcAft>
              <a:buNone/>
            </a:pPr>
            <a:r>
              <a:rPr lang="en-US" sz="1800">
                <a:solidFill>
                  <a:schemeClr val="lt1"/>
                </a:solidFill>
                <a:latin typeface="Arial"/>
                <a:ea typeface="Arial"/>
                <a:cs typeface="Arial"/>
                <a:sym typeface="Arial"/>
              </a:rPr>
              <a:t> @ University of Portland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1"/>
          <p:cNvSpPr txBox="1"/>
          <p:nvPr/>
        </p:nvSpPr>
        <p:spPr>
          <a:xfrm>
            <a:off x="111919" y="174625"/>
            <a:ext cx="10515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4400"/>
              <a:buFont typeface="Arial"/>
              <a:buNone/>
            </a:pPr>
            <a:r>
              <a:rPr lang="en-US" sz="4400">
                <a:solidFill>
                  <a:schemeClr val="dk1"/>
                </a:solidFill>
                <a:latin typeface="Arial"/>
                <a:ea typeface="Arial"/>
                <a:cs typeface="Arial"/>
                <a:sym typeface="Arial"/>
              </a:rPr>
              <a:t>Team Introduction</a:t>
            </a:r>
            <a:endParaRPr sz="4400">
              <a:solidFill>
                <a:schemeClr val="dk1"/>
              </a:solidFill>
              <a:latin typeface="Arial"/>
              <a:ea typeface="Arial"/>
              <a:cs typeface="Arial"/>
              <a:sym typeface="Arial"/>
            </a:endParaRPr>
          </a:p>
        </p:txBody>
      </p:sp>
      <p:pic>
        <p:nvPicPr>
          <p:cNvPr descr="女人站在草地上&#10;&#10;描述已自动生成" id="250" name="Google Shape;250;p11"/>
          <p:cNvPicPr preferRelativeResize="0"/>
          <p:nvPr/>
        </p:nvPicPr>
        <p:blipFill rotWithShape="1">
          <a:blip r:embed="rId3">
            <a:alphaModFix/>
          </a:blip>
          <a:srcRect b="0" l="0" r="0" t="0"/>
          <a:stretch/>
        </p:blipFill>
        <p:spPr>
          <a:xfrm>
            <a:off x="223839" y="2035971"/>
            <a:ext cx="2321718" cy="2321718"/>
          </a:xfrm>
          <a:prstGeom prst="rect">
            <a:avLst/>
          </a:prstGeom>
          <a:noFill/>
          <a:ln>
            <a:noFill/>
          </a:ln>
        </p:spPr>
      </p:pic>
      <p:pic>
        <p:nvPicPr>
          <p:cNvPr descr="人穿着西装&#10;&#10;描述已自动生成" id="251" name="Google Shape;251;p11"/>
          <p:cNvPicPr preferRelativeResize="0"/>
          <p:nvPr/>
        </p:nvPicPr>
        <p:blipFill rotWithShape="1">
          <a:blip r:embed="rId4">
            <a:alphaModFix/>
          </a:blip>
          <a:srcRect b="0" l="0" r="0" t="0"/>
          <a:stretch/>
        </p:blipFill>
        <p:spPr>
          <a:xfrm>
            <a:off x="3367089" y="2035972"/>
            <a:ext cx="2321718" cy="2321718"/>
          </a:xfrm>
          <a:prstGeom prst="rect">
            <a:avLst/>
          </a:prstGeom>
          <a:noFill/>
          <a:ln>
            <a:noFill/>
          </a:ln>
        </p:spPr>
      </p:pic>
      <p:pic>
        <p:nvPicPr>
          <p:cNvPr descr="小孩站在森林里&#10;&#10;描述已自动生成" id="252" name="Google Shape;252;p11"/>
          <p:cNvPicPr preferRelativeResize="0"/>
          <p:nvPr/>
        </p:nvPicPr>
        <p:blipFill rotWithShape="1">
          <a:blip r:embed="rId5">
            <a:alphaModFix/>
          </a:blip>
          <a:srcRect b="11185" l="22521" r="1863" t="16106"/>
          <a:stretch/>
        </p:blipFill>
        <p:spPr>
          <a:xfrm>
            <a:off x="6415088" y="2035971"/>
            <a:ext cx="2414587" cy="2321718"/>
          </a:xfrm>
          <a:prstGeom prst="rect">
            <a:avLst/>
          </a:prstGeom>
          <a:noFill/>
          <a:ln>
            <a:noFill/>
          </a:ln>
        </p:spPr>
      </p:pic>
      <p:pic>
        <p:nvPicPr>
          <p:cNvPr descr="微笑的人&#10;&#10;描述已自动生成" id="253" name="Google Shape;253;p11"/>
          <p:cNvPicPr preferRelativeResize="0"/>
          <p:nvPr/>
        </p:nvPicPr>
        <p:blipFill rotWithShape="1">
          <a:blip r:embed="rId6">
            <a:alphaModFix/>
          </a:blip>
          <a:srcRect b="1867" l="10152" r="0" t="0"/>
          <a:stretch/>
        </p:blipFill>
        <p:spPr>
          <a:xfrm>
            <a:off x="9465469" y="2005481"/>
            <a:ext cx="2672134" cy="2352208"/>
          </a:xfrm>
          <a:prstGeom prst="rect">
            <a:avLst/>
          </a:prstGeom>
          <a:noFill/>
          <a:ln>
            <a:noFill/>
          </a:ln>
        </p:spPr>
      </p:pic>
      <p:sp>
        <p:nvSpPr>
          <p:cNvPr id="254" name="Google Shape;254;p11"/>
          <p:cNvSpPr/>
          <p:nvPr/>
        </p:nvSpPr>
        <p:spPr>
          <a:xfrm>
            <a:off x="-2939652" y="-10458215"/>
            <a:ext cx="27432000" cy="27432000"/>
          </a:xfrm>
          <a:prstGeom prst="donut">
            <a:avLst>
              <a:gd fmla="val 45872" name="adj"/>
            </a:avLst>
          </a:prstGeom>
          <a:solidFill>
            <a:schemeClr val="dk1">
              <a:alpha val="8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255" name="Google Shape;255;p11"/>
          <p:cNvSpPr txBox="1"/>
          <p:nvPr/>
        </p:nvSpPr>
        <p:spPr>
          <a:xfrm>
            <a:off x="9465475" y="4580000"/>
            <a:ext cx="6858000" cy="1477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Arial"/>
                <a:ea typeface="Arial"/>
                <a:cs typeface="Arial"/>
                <a:sym typeface="Arial"/>
              </a:rPr>
              <a:t>Hieu Nguyen</a:t>
            </a:r>
            <a:endParaRPr/>
          </a:p>
          <a:p>
            <a:pPr indent="0" lvl="0" marL="0" marR="0" rtl="0" algn="l">
              <a:spcBef>
                <a:spcPts val="0"/>
              </a:spcBef>
              <a:spcAft>
                <a:spcPts val="0"/>
              </a:spcAft>
              <a:buNone/>
            </a:pPr>
            <a:r>
              <a:t/>
            </a:r>
            <a:endParaRPr sz="1800">
              <a:solidFill>
                <a:schemeClr val="lt1"/>
              </a:solidFill>
            </a:endParaRPr>
          </a:p>
          <a:p>
            <a:pPr indent="-285750" lvl="0" marL="285750" marR="0" rtl="0" algn="l">
              <a:spcBef>
                <a:spcPts val="0"/>
              </a:spcBef>
              <a:spcAft>
                <a:spcPts val="0"/>
              </a:spcAft>
              <a:buClr>
                <a:schemeClr val="lt1"/>
              </a:buClr>
              <a:buSzPts val="1800"/>
              <a:buFont typeface="Noto Sans Symbols"/>
              <a:buChar char="🞐"/>
            </a:pPr>
            <a:r>
              <a:rPr lang="en-US" sz="1800">
                <a:solidFill>
                  <a:schemeClr val="lt1"/>
                </a:solidFill>
              </a:rPr>
              <a:t>Customs Brokerage Service Representative @ Expeditors</a:t>
            </a:r>
            <a:endParaRPr sz="1800">
              <a:solidFill>
                <a:schemeClr val="lt1"/>
              </a:solidFill>
            </a:endParaRPr>
          </a:p>
          <a:p>
            <a:pPr indent="-285750" lvl="0" marL="285750" marR="0" rtl="0" algn="l">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MS in Operations and Technology Mgt</a:t>
            </a:r>
            <a:r>
              <a:rPr lang="en-US" sz="1800">
                <a:solidFill>
                  <a:schemeClr val="lt1"/>
                </a:solidFill>
              </a:rPr>
              <a:t> -</a:t>
            </a:r>
            <a:r>
              <a:rPr lang="en-US" sz="1800">
                <a:solidFill>
                  <a:schemeClr val="lt1"/>
                </a:solidFill>
                <a:latin typeface="Arial"/>
                <a:ea typeface="Arial"/>
                <a:cs typeface="Arial"/>
                <a:sym typeface="Arial"/>
              </a:rPr>
              <a:t> University of Portland</a:t>
            </a:r>
            <a:endParaRPr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Char char="🞐"/>
            </a:pPr>
            <a:r>
              <a:rPr lang="en-US" sz="1800">
                <a:solidFill>
                  <a:schemeClr val="lt1"/>
                </a:solidFill>
              </a:rPr>
              <a:t>BA in Supply Chain Management - Portland State University</a:t>
            </a:r>
            <a:endParaRPr sz="18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2389e400511_0_16"/>
          <p:cNvSpPr txBox="1"/>
          <p:nvPr/>
        </p:nvSpPr>
        <p:spPr>
          <a:xfrm>
            <a:off x="1813875" y="757850"/>
            <a:ext cx="8808600" cy="343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3200">
                <a:solidFill>
                  <a:schemeClr val="dk1"/>
                </a:solidFill>
              </a:rPr>
              <a:t>What features affect the house prices?</a:t>
            </a:r>
            <a:endParaRPr b="1" sz="3200">
              <a:solidFill>
                <a:schemeClr val="dk1"/>
              </a:solidFill>
            </a:endParaRPr>
          </a:p>
          <a:p>
            <a:pPr indent="0" lvl="0" marL="0" rtl="0" algn="l">
              <a:lnSpc>
                <a:spcPct val="115000"/>
              </a:lnSpc>
              <a:spcBef>
                <a:spcPts val="0"/>
              </a:spcBef>
              <a:spcAft>
                <a:spcPts val="0"/>
              </a:spcAft>
              <a:buNone/>
            </a:pPr>
            <a:r>
              <a:t/>
            </a:r>
            <a:endParaRPr sz="3700">
              <a:solidFill>
                <a:schemeClr val="dk1"/>
              </a:solidFill>
            </a:endParaRPr>
          </a:p>
          <a:p>
            <a:pPr indent="-377825" lvl="0" marL="457200" rtl="0" algn="l">
              <a:lnSpc>
                <a:spcPct val="115000"/>
              </a:lnSpc>
              <a:spcBef>
                <a:spcPts val="0"/>
              </a:spcBef>
              <a:spcAft>
                <a:spcPts val="0"/>
              </a:spcAft>
              <a:buClr>
                <a:schemeClr val="dk1"/>
              </a:buClr>
              <a:buSzPts val="2350"/>
              <a:buChar char="●"/>
            </a:pPr>
            <a:r>
              <a:rPr lang="en-US" sz="2350">
                <a:solidFill>
                  <a:schemeClr val="dk1"/>
                </a:solidFill>
              </a:rPr>
              <a:t>The location? </a:t>
            </a:r>
            <a:endParaRPr sz="2350">
              <a:solidFill>
                <a:schemeClr val="dk1"/>
              </a:solidFill>
            </a:endParaRPr>
          </a:p>
          <a:p>
            <a:pPr indent="0" lvl="0" marL="457200" rtl="0" algn="l">
              <a:lnSpc>
                <a:spcPct val="115000"/>
              </a:lnSpc>
              <a:spcBef>
                <a:spcPts val="0"/>
              </a:spcBef>
              <a:spcAft>
                <a:spcPts val="0"/>
              </a:spcAft>
              <a:buNone/>
            </a:pPr>
            <a:r>
              <a:t/>
            </a:r>
            <a:endParaRPr sz="2350">
              <a:solidFill>
                <a:schemeClr val="dk1"/>
              </a:solidFill>
            </a:endParaRPr>
          </a:p>
          <a:p>
            <a:pPr indent="-377825" lvl="0" marL="457200" rtl="0" algn="l">
              <a:lnSpc>
                <a:spcPct val="115000"/>
              </a:lnSpc>
              <a:spcBef>
                <a:spcPts val="0"/>
              </a:spcBef>
              <a:spcAft>
                <a:spcPts val="0"/>
              </a:spcAft>
              <a:buClr>
                <a:schemeClr val="dk1"/>
              </a:buClr>
              <a:buSzPts val="2350"/>
              <a:buChar char="●"/>
            </a:pPr>
            <a:r>
              <a:rPr lang="en-US" sz="2350">
                <a:solidFill>
                  <a:schemeClr val="dk1"/>
                </a:solidFill>
              </a:rPr>
              <a:t>The total square feet? </a:t>
            </a:r>
            <a:endParaRPr sz="2350">
              <a:solidFill>
                <a:schemeClr val="dk1"/>
              </a:solidFill>
            </a:endParaRPr>
          </a:p>
          <a:p>
            <a:pPr indent="0" lvl="0" marL="457200" rtl="0" algn="l">
              <a:lnSpc>
                <a:spcPct val="115000"/>
              </a:lnSpc>
              <a:spcBef>
                <a:spcPts val="0"/>
              </a:spcBef>
              <a:spcAft>
                <a:spcPts val="0"/>
              </a:spcAft>
              <a:buNone/>
            </a:pPr>
            <a:r>
              <a:t/>
            </a:r>
            <a:endParaRPr sz="2350">
              <a:solidFill>
                <a:schemeClr val="dk1"/>
              </a:solidFill>
            </a:endParaRPr>
          </a:p>
          <a:p>
            <a:pPr indent="-377825" lvl="0" marL="457200" rtl="0" algn="l">
              <a:lnSpc>
                <a:spcPct val="115000"/>
              </a:lnSpc>
              <a:spcBef>
                <a:spcPts val="0"/>
              </a:spcBef>
              <a:spcAft>
                <a:spcPts val="0"/>
              </a:spcAft>
              <a:buClr>
                <a:schemeClr val="dk1"/>
              </a:buClr>
              <a:buSzPts val="2350"/>
              <a:buChar char="●"/>
            </a:pPr>
            <a:r>
              <a:rPr lang="en-US" sz="2350">
                <a:solidFill>
                  <a:schemeClr val="dk1"/>
                </a:solidFill>
              </a:rPr>
              <a:t>Or The school district?</a:t>
            </a:r>
            <a:endParaRPr sz="3700">
              <a:solidFill>
                <a:srgbClr val="3C4043"/>
              </a:solidFill>
            </a:endParaRPr>
          </a:p>
        </p:txBody>
      </p:sp>
      <p:pic>
        <p:nvPicPr>
          <p:cNvPr id="261" name="Google Shape;261;g2389e400511_0_16"/>
          <p:cNvPicPr preferRelativeResize="0"/>
          <p:nvPr/>
        </p:nvPicPr>
        <p:blipFill>
          <a:blip r:embed="rId3">
            <a:alphaModFix/>
          </a:blip>
          <a:stretch>
            <a:fillRect/>
          </a:stretch>
        </p:blipFill>
        <p:spPr>
          <a:xfrm>
            <a:off x="629425" y="4754325"/>
            <a:ext cx="10933153" cy="1938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2389e400511_0_0"/>
          <p:cNvSpPr txBox="1"/>
          <p:nvPr>
            <p:ph type="title"/>
          </p:nvPr>
        </p:nvSpPr>
        <p:spPr>
          <a:xfrm>
            <a:off x="154875" y="14147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3900"/>
              <a:t>Case Introduction-H</a:t>
            </a:r>
            <a:r>
              <a:rPr lang="en-US" sz="3900"/>
              <a:t>ouse Price Prediction</a:t>
            </a:r>
            <a:endParaRPr sz="3900"/>
          </a:p>
        </p:txBody>
      </p:sp>
      <p:sp>
        <p:nvSpPr>
          <p:cNvPr id="267" name="Google Shape;267;g2389e400511_0_0"/>
          <p:cNvSpPr txBox="1"/>
          <p:nvPr>
            <p:ph idx="1" type="body"/>
          </p:nvPr>
        </p:nvSpPr>
        <p:spPr>
          <a:xfrm>
            <a:off x="633600" y="1257450"/>
            <a:ext cx="10924800" cy="1479000"/>
          </a:xfrm>
          <a:prstGeom prst="rect">
            <a:avLst/>
          </a:prstGeom>
        </p:spPr>
        <p:txBody>
          <a:bodyPr anchorCtr="0" anchor="t" bIns="45700" lIns="91425" spcFirstLastPara="1" rIns="91425" wrap="square" tIns="45700">
            <a:noAutofit/>
          </a:bodyPr>
          <a:lstStyle/>
          <a:p>
            <a:pPr indent="-350520" lvl="0" marL="457200" rtl="0" algn="l">
              <a:lnSpc>
                <a:spcPct val="115000"/>
              </a:lnSpc>
              <a:spcBef>
                <a:spcPts val="1200"/>
              </a:spcBef>
              <a:spcAft>
                <a:spcPts val="0"/>
              </a:spcAft>
              <a:buSzPts val="1920"/>
              <a:buChar char="•"/>
            </a:pPr>
            <a:r>
              <a:rPr lang="en-US" sz="1920"/>
              <a:t>A dataset of residential homes in Ames, Iowa</a:t>
            </a:r>
            <a:endParaRPr sz="1920"/>
          </a:p>
          <a:p>
            <a:pPr indent="-350520" lvl="0" marL="457200" rtl="0" algn="l">
              <a:lnSpc>
                <a:spcPct val="115000"/>
              </a:lnSpc>
              <a:spcBef>
                <a:spcPts val="0"/>
              </a:spcBef>
              <a:spcAft>
                <a:spcPts val="0"/>
              </a:spcAft>
              <a:buSzPts val="1920"/>
              <a:buChar char="•"/>
            </a:pPr>
            <a:r>
              <a:rPr lang="en-US" sz="1920"/>
              <a:t>Training data: 1460 houses </a:t>
            </a:r>
            <a:endParaRPr sz="1920"/>
          </a:p>
          <a:p>
            <a:pPr indent="-350520" lvl="0" marL="457200" rtl="0" algn="l">
              <a:lnSpc>
                <a:spcPct val="115000"/>
              </a:lnSpc>
              <a:spcBef>
                <a:spcPts val="0"/>
              </a:spcBef>
              <a:spcAft>
                <a:spcPts val="0"/>
              </a:spcAft>
              <a:buSzPts val="1920"/>
              <a:buChar char="•"/>
            </a:pPr>
            <a:r>
              <a:rPr lang="en-US" sz="1920"/>
              <a:t>Test data: 1459 houses</a:t>
            </a:r>
            <a:endParaRPr sz="1920"/>
          </a:p>
          <a:p>
            <a:pPr indent="-350520" lvl="0" marL="457200" rtl="0" algn="l">
              <a:lnSpc>
                <a:spcPct val="115000"/>
              </a:lnSpc>
              <a:spcBef>
                <a:spcPts val="0"/>
              </a:spcBef>
              <a:spcAft>
                <a:spcPts val="0"/>
              </a:spcAft>
              <a:buSzPts val="1920"/>
              <a:buChar char="•"/>
            </a:pPr>
            <a:r>
              <a:rPr lang="en-US" sz="1920"/>
              <a:t>79 Features</a:t>
            </a:r>
            <a:endParaRPr sz="1920"/>
          </a:p>
          <a:p>
            <a:pPr indent="0" lvl="0" marL="914400" rtl="0" algn="l">
              <a:lnSpc>
                <a:spcPct val="115000"/>
              </a:lnSpc>
              <a:spcBef>
                <a:spcPts val="1200"/>
              </a:spcBef>
              <a:spcAft>
                <a:spcPts val="0"/>
              </a:spcAft>
              <a:buNone/>
            </a:pPr>
            <a:r>
              <a:t/>
            </a:r>
            <a:endParaRPr sz="1920"/>
          </a:p>
          <a:p>
            <a:pPr indent="0" lvl="0" marL="457200" rtl="0" algn="l">
              <a:lnSpc>
                <a:spcPct val="115000"/>
              </a:lnSpc>
              <a:spcBef>
                <a:spcPts val="1200"/>
              </a:spcBef>
              <a:spcAft>
                <a:spcPts val="0"/>
              </a:spcAft>
              <a:buSzPts val="770"/>
              <a:buNone/>
            </a:pPr>
            <a:r>
              <a:t/>
            </a:r>
            <a:endParaRPr sz="2060"/>
          </a:p>
          <a:p>
            <a:pPr indent="0" lvl="0" marL="0" rtl="0" algn="l">
              <a:spcBef>
                <a:spcPts val="1200"/>
              </a:spcBef>
              <a:spcAft>
                <a:spcPts val="0"/>
              </a:spcAft>
              <a:buSzPts val="770"/>
              <a:buNone/>
            </a:pPr>
            <a:r>
              <a:t/>
            </a:r>
            <a:endParaRPr sz="2060"/>
          </a:p>
        </p:txBody>
      </p:sp>
      <p:pic>
        <p:nvPicPr>
          <p:cNvPr id="268" name="Google Shape;268;g2389e400511_0_0"/>
          <p:cNvPicPr preferRelativeResize="0"/>
          <p:nvPr/>
        </p:nvPicPr>
        <p:blipFill>
          <a:blip r:embed="rId3">
            <a:alphaModFix/>
          </a:blip>
          <a:stretch>
            <a:fillRect/>
          </a:stretch>
        </p:blipFill>
        <p:spPr>
          <a:xfrm>
            <a:off x="1282975" y="2736450"/>
            <a:ext cx="8128801" cy="3720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2389e400511_0_7"/>
          <p:cNvSpPr txBox="1"/>
          <p:nvPr>
            <p:ph idx="1" type="body"/>
          </p:nvPr>
        </p:nvSpPr>
        <p:spPr>
          <a:xfrm>
            <a:off x="713975" y="1676525"/>
            <a:ext cx="10515600" cy="4845900"/>
          </a:xfrm>
          <a:prstGeom prst="rect">
            <a:avLst/>
          </a:prstGeom>
        </p:spPr>
        <p:txBody>
          <a:bodyPr anchorCtr="0" anchor="t" bIns="45700" lIns="91425" spcFirstLastPara="1" rIns="91425" wrap="square" tIns="45700">
            <a:normAutofit/>
          </a:bodyPr>
          <a:lstStyle/>
          <a:p>
            <a:pPr indent="0" lvl="0" marL="0" rtl="0" algn="l">
              <a:lnSpc>
                <a:spcPct val="170000"/>
              </a:lnSpc>
              <a:spcBef>
                <a:spcPts val="0"/>
              </a:spcBef>
              <a:spcAft>
                <a:spcPts val="0"/>
              </a:spcAft>
              <a:buNone/>
            </a:pPr>
            <a:r>
              <a:rPr b="1" lang="en-US" sz="1350"/>
              <a:t> 36</a:t>
            </a:r>
            <a:r>
              <a:rPr lang="en-US" sz="1050">
                <a:highlight>
                  <a:srgbClr val="FFFFFF"/>
                </a:highlight>
              </a:rPr>
              <a:t>  </a:t>
            </a:r>
            <a:r>
              <a:rPr b="1" lang="en-US" sz="1350"/>
              <a:t>Numerical columons:</a:t>
            </a:r>
            <a:r>
              <a:rPr lang="en-US" sz="1350"/>
              <a:t> 1stFlrSF, 2ndFlrSF, 3SsnPorch, BedroomAbvGr, BsmtFinSF1, BsmtFinSF2, BsmtFullBath, BsmtHalfBath, BsmtUnfSF, EnclosedPorch, Fireplaces, FullBath, GarageArea, GarageCars, GarageYrBlt, GrLivArea, HalfBath, KitchenAbvGr, LotArea, LotFrontage, LowQualFinSF, MSSubClass, MasVnrArea, MiscVal, MoSold, OpenPorchSF, OverallCond, OverallQual, PoolArea, ScreenPorch, TotRmsAbvGrd, TotalBsmtSF, WoodDeckSF, YearBuilt, YearRemodAdd, YrSold</a:t>
            </a:r>
            <a:endParaRPr sz="1350"/>
          </a:p>
          <a:p>
            <a:pPr indent="0" lvl="0" marL="0" rtl="0" algn="l">
              <a:lnSpc>
                <a:spcPct val="170000"/>
              </a:lnSpc>
              <a:spcBef>
                <a:spcPts val="1200"/>
              </a:spcBef>
              <a:spcAft>
                <a:spcPts val="0"/>
              </a:spcAft>
              <a:buClr>
                <a:schemeClr val="dk1"/>
              </a:buClr>
              <a:buSzPts val="1100"/>
              <a:buFont typeface="Arial"/>
              <a:buNone/>
            </a:pPr>
            <a:r>
              <a:t/>
            </a:r>
            <a:endParaRPr sz="1350"/>
          </a:p>
          <a:p>
            <a:pPr indent="0" lvl="0" marL="0" rtl="0" algn="l">
              <a:lnSpc>
                <a:spcPct val="170000"/>
              </a:lnSpc>
              <a:spcBef>
                <a:spcPts val="1200"/>
              </a:spcBef>
              <a:spcAft>
                <a:spcPts val="1200"/>
              </a:spcAft>
              <a:buNone/>
            </a:pPr>
            <a:r>
              <a:rPr b="1" lang="en-US" sz="1350"/>
              <a:t>43 Categorical columons:</a:t>
            </a:r>
            <a:r>
              <a:rPr lang="en-US" sz="1350"/>
              <a:t> Alley, BldgType, BsmtCond, BsmtExposure, BsmtFinType1, BsmtFinType2, BsmtQual, CentralAir, Condition1, Condition2, Electrical, ExterCond, ExterQual, Exterior1st, Exterior2nd, Fence, FireplaceQu, Foundation, Functional, GarageCond, GarageFinish, GarageQual, GarageType, Heating, HeatingQC, HouseStyle, KitchenQual, LandContour, LandSlope, LotConfig, LotShape, MSZoning, MasVnrType, MiscFeature, Neighborhood, PavedDrive, PoolQC, RoofMatl, RoofStyle, SaleCondition, SaleType, Street, Utilities,</a:t>
            </a:r>
            <a:endParaRPr/>
          </a:p>
        </p:txBody>
      </p:sp>
      <p:sp>
        <p:nvSpPr>
          <p:cNvPr id="274" name="Google Shape;274;g2389e400511_0_7"/>
          <p:cNvSpPr txBox="1"/>
          <p:nvPr>
            <p:ph type="title"/>
          </p:nvPr>
        </p:nvSpPr>
        <p:spPr>
          <a:xfrm>
            <a:off x="788500" y="17877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3900"/>
              <a:t>Case Introduction-house price prediction</a:t>
            </a:r>
            <a:endParaRPr sz="39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21d43ad4b80_4_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sz="2400"/>
              <a:t>Applications of Sale Price Prediction Models</a:t>
            </a:r>
            <a:endParaRPr b="1" sz="2400"/>
          </a:p>
        </p:txBody>
      </p:sp>
      <p:sp>
        <p:nvSpPr>
          <p:cNvPr id="280" name="Google Shape;280;g21d43ad4b80_4_1"/>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327025" lvl="0" marL="457200" rtl="0" algn="l">
              <a:spcBef>
                <a:spcPts val="1000"/>
              </a:spcBef>
              <a:spcAft>
                <a:spcPts val="0"/>
              </a:spcAft>
              <a:buSzPts val="1550"/>
              <a:buChar char="•"/>
            </a:pPr>
            <a:r>
              <a:rPr lang="en-US" sz="1550"/>
              <a:t>Estimate home values </a:t>
            </a:r>
            <a:endParaRPr sz="1550"/>
          </a:p>
          <a:p>
            <a:pPr indent="-327025" lvl="0" marL="457200" rtl="0" algn="l">
              <a:spcBef>
                <a:spcPts val="0"/>
              </a:spcBef>
              <a:spcAft>
                <a:spcPts val="0"/>
              </a:spcAft>
              <a:buSzPts val="1550"/>
              <a:buChar char="•"/>
            </a:pPr>
            <a:r>
              <a:rPr lang="en-US" sz="1550"/>
              <a:t>Provide property information</a:t>
            </a:r>
            <a:endParaRPr sz="1550"/>
          </a:p>
          <a:p>
            <a:pPr indent="0" lvl="0" marL="0" rtl="0" algn="l">
              <a:spcBef>
                <a:spcPts val="1000"/>
              </a:spcBef>
              <a:spcAft>
                <a:spcPts val="0"/>
              </a:spcAft>
              <a:buNone/>
            </a:pPr>
            <a:r>
              <a:t/>
            </a:r>
            <a:endParaRPr sz="1550"/>
          </a:p>
          <a:p>
            <a:pPr indent="0" lvl="0" marL="0" rtl="0" algn="l">
              <a:spcBef>
                <a:spcPts val="1000"/>
              </a:spcBef>
              <a:spcAft>
                <a:spcPts val="0"/>
              </a:spcAft>
              <a:buNone/>
            </a:pPr>
            <a:r>
              <a:t/>
            </a:r>
            <a:endParaRPr sz="1550"/>
          </a:p>
          <a:p>
            <a:pPr indent="0" lvl="0" marL="0" rtl="0" algn="l">
              <a:spcBef>
                <a:spcPts val="1000"/>
              </a:spcBef>
              <a:spcAft>
                <a:spcPts val="0"/>
              </a:spcAft>
              <a:buNone/>
            </a:pPr>
            <a:r>
              <a:t/>
            </a:r>
            <a:endParaRPr sz="1550"/>
          </a:p>
          <a:p>
            <a:pPr indent="0" lvl="0" marL="0" rtl="0" algn="l">
              <a:spcBef>
                <a:spcPts val="1000"/>
              </a:spcBef>
              <a:spcAft>
                <a:spcPts val="0"/>
              </a:spcAft>
              <a:buNone/>
            </a:pPr>
            <a:r>
              <a:t/>
            </a:r>
            <a:endParaRPr sz="1550"/>
          </a:p>
          <a:p>
            <a:pPr indent="0" lvl="0" marL="0" rtl="0" algn="l">
              <a:spcBef>
                <a:spcPts val="1000"/>
              </a:spcBef>
              <a:spcAft>
                <a:spcPts val="0"/>
              </a:spcAft>
              <a:buNone/>
            </a:pPr>
            <a:r>
              <a:t/>
            </a:r>
            <a:endParaRPr sz="1550"/>
          </a:p>
          <a:p>
            <a:pPr indent="0" lvl="0" marL="0" rtl="0" algn="l">
              <a:spcBef>
                <a:spcPts val="1000"/>
              </a:spcBef>
              <a:spcAft>
                <a:spcPts val="0"/>
              </a:spcAft>
              <a:buNone/>
            </a:pPr>
            <a:r>
              <a:t/>
            </a:r>
            <a:endParaRPr sz="1550"/>
          </a:p>
        </p:txBody>
      </p:sp>
      <p:pic>
        <p:nvPicPr>
          <p:cNvPr id="281" name="Google Shape;281;g21d43ad4b80_4_1"/>
          <p:cNvPicPr preferRelativeResize="0"/>
          <p:nvPr/>
        </p:nvPicPr>
        <p:blipFill>
          <a:blip r:embed="rId3">
            <a:alphaModFix/>
          </a:blip>
          <a:stretch>
            <a:fillRect/>
          </a:stretch>
        </p:blipFill>
        <p:spPr>
          <a:xfrm>
            <a:off x="-99400" y="3863825"/>
            <a:ext cx="4585052" cy="2211450"/>
          </a:xfrm>
          <a:prstGeom prst="rect">
            <a:avLst/>
          </a:prstGeom>
          <a:noFill/>
          <a:ln>
            <a:noFill/>
          </a:ln>
        </p:spPr>
      </p:pic>
      <p:pic>
        <p:nvPicPr>
          <p:cNvPr id="282" name="Google Shape;282;g21d43ad4b80_4_1"/>
          <p:cNvPicPr preferRelativeResize="0"/>
          <p:nvPr/>
        </p:nvPicPr>
        <p:blipFill>
          <a:blip r:embed="rId4">
            <a:alphaModFix/>
          </a:blip>
          <a:stretch>
            <a:fillRect/>
          </a:stretch>
        </p:blipFill>
        <p:spPr>
          <a:xfrm>
            <a:off x="4485650" y="3540800"/>
            <a:ext cx="2857500" cy="2857500"/>
          </a:xfrm>
          <a:prstGeom prst="rect">
            <a:avLst/>
          </a:prstGeom>
          <a:noFill/>
          <a:ln>
            <a:noFill/>
          </a:ln>
        </p:spPr>
      </p:pic>
      <p:pic>
        <p:nvPicPr>
          <p:cNvPr id="283" name="Google Shape;283;g21d43ad4b80_4_1"/>
          <p:cNvPicPr preferRelativeResize="0"/>
          <p:nvPr/>
        </p:nvPicPr>
        <p:blipFill>
          <a:blip r:embed="rId5">
            <a:alphaModFix/>
          </a:blip>
          <a:stretch>
            <a:fillRect/>
          </a:stretch>
        </p:blipFill>
        <p:spPr>
          <a:xfrm>
            <a:off x="8149282" y="3793450"/>
            <a:ext cx="3809992" cy="2857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2"/>
          <p:cNvSpPr txBox="1"/>
          <p:nvPr>
            <p:ph type="title"/>
          </p:nvPr>
        </p:nvSpPr>
        <p:spPr>
          <a:xfrm>
            <a:off x="734950" y="0"/>
            <a:ext cx="11184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sz="3650"/>
              <a:t>Response Variable: SalePrice Actual Distribution</a:t>
            </a:r>
            <a:endParaRPr sz="3650"/>
          </a:p>
        </p:txBody>
      </p:sp>
      <p:pic>
        <p:nvPicPr>
          <p:cNvPr id="289" name="Google Shape;289;p12"/>
          <p:cNvPicPr preferRelativeResize="0"/>
          <p:nvPr/>
        </p:nvPicPr>
        <p:blipFill>
          <a:blip r:embed="rId3">
            <a:alphaModFix/>
          </a:blip>
          <a:stretch>
            <a:fillRect/>
          </a:stretch>
        </p:blipFill>
        <p:spPr>
          <a:xfrm>
            <a:off x="194675" y="1105800"/>
            <a:ext cx="11724975" cy="5675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21d43ad4b80_2_3"/>
          <p:cNvSpPr txBox="1"/>
          <p:nvPr>
            <p:ph type="title"/>
          </p:nvPr>
        </p:nvSpPr>
        <p:spPr>
          <a:xfrm>
            <a:off x="592200" y="99650"/>
            <a:ext cx="11007600" cy="1101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960"/>
              <a:buFont typeface="Arial"/>
              <a:buNone/>
            </a:pPr>
            <a:r>
              <a:rPr lang="en-US" sz="3659"/>
              <a:t>Response Variable: SalePrice Normal Distribution </a:t>
            </a:r>
            <a:endParaRPr sz="3659"/>
          </a:p>
        </p:txBody>
      </p:sp>
      <p:pic>
        <p:nvPicPr>
          <p:cNvPr id="295" name="Google Shape;295;g21d43ad4b80_2_3"/>
          <p:cNvPicPr preferRelativeResize="0"/>
          <p:nvPr/>
        </p:nvPicPr>
        <p:blipFill>
          <a:blip r:embed="rId3">
            <a:alphaModFix/>
          </a:blip>
          <a:stretch>
            <a:fillRect/>
          </a:stretch>
        </p:blipFill>
        <p:spPr>
          <a:xfrm>
            <a:off x="169700" y="1102325"/>
            <a:ext cx="11725094" cy="57556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21d43ad4b80_2_9"/>
          <p:cNvSpPr txBox="1"/>
          <p:nvPr>
            <p:ph type="title"/>
          </p:nvPr>
        </p:nvSpPr>
        <p:spPr>
          <a:xfrm>
            <a:off x="838200" y="276625"/>
            <a:ext cx="10757100" cy="8649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3650"/>
              <a:t>Percentage Of Missing Data by feature</a:t>
            </a:r>
            <a:endParaRPr sz="3650"/>
          </a:p>
        </p:txBody>
      </p:sp>
      <p:sp>
        <p:nvSpPr>
          <p:cNvPr id="301" name="Google Shape;301;g21d43ad4b80_2_9"/>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pic>
        <p:nvPicPr>
          <p:cNvPr id="302" name="Google Shape;302;g21d43ad4b80_2_9"/>
          <p:cNvPicPr preferRelativeResize="0"/>
          <p:nvPr/>
        </p:nvPicPr>
        <p:blipFill rotWithShape="1">
          <a:blip r:embed="rId3">
            <a:alphaModFix/>
          </a:blip>
          <a:srcRect b="0" l="0" r="0" t="-3369"/>
          <a:stretch/>
        </p:blipFill>
        <p:spPr>
          <a:xfrm>
            <a:off x="262825" y="1141525"/>
            <a:ext cx="11090976" cy="54273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sz="3600">
                <a:latin typeface="Arial"/>
                <a:ea typeface="Arial"/>
                <a:cs typeface="Arial"/>
                <a:sym typeface="Arial"/>
              </a:rPr>
              <a:t>Outline</a:t>
            </a:r>
            <a:endParaRPr sz="3600">
              <a:latin typeface="Arial"/>
              <a:ea typeface="Arial"/>
              <a:cs typeface="Arial"/>
              <a:sym typeface="Arial"/>
            </a:endParaRPr>
          </a:p>
        </p:txBody>
      </p:sp>
      <p:pic>
        <p:nvPicPr>
          <p:cNvPr descr="图表, 旭日形&#10;&#10;描述已自动生成" id="95" name="Google Shape;95;p2"/>
          <p:cNvPicPr preferRelativeResize="0"/>
          <p:nvPr>
            <p:ph idx="1" type="body"/>
          </p:nvPr>
        </p:nvPicPr>
        <p:blipFill rotWithShape="1">
          <a:blip r:embed="rId3">
            <a:alphaModFix/>
          </a:blip>
          <a:srcRect b="0" l="0" r="0" t="0"/>
          <a:stretch/>
        </p:blipFill>
        <p:spPr>
          <a:xfrm rot="385430">
            <a:off x="3586959" y="4414590"/>
            <a:ext cx="5694552" cy="5957393"/>
          </a:xfrm>
          <a:prstGeom prst="rect">
            <a:avLst/>
          </a:prstGeom>
          <a:noFill/>
          <a:ln>
            <a:noFill/>
          </a:ln>
        </p:spPr>
      </p:pic>
      <p:sp>
        <p:nvSpPr>
          <p:cNvPr id="96" name="Google Shape;96;p2"/>
          <p:cNvSpPr/>
          <p:nvPr/>
        </p:nvSpPr>
        <p:spPr>
          <a:xfrm>
            <a:off x="1364456" y="2471738"/>
            <a:ext cx="9901200" cy="9065400"/>
          </a:xfrm>
          <a:prstGeom prst="ellipse">
            <a:avLst/>
          </a:prstGeom>
          <a:no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latin typeface="Arial"/>
              <a:ea typeface="Arial"/>
              <a:cs typeface="Arial"/>
              <a:sym typeface="Arial"/>
            </a:endParaRPr>
          </a:p>
        </p:txBody>
      </p:sp>
      <p:sp>
        <p:nvSpPr>
          <p:cNvPr id="97" name="Google Shape;97;p2"/>
          <p:cNvSpPr/>
          <p:nvPr/>
        </p:nvSpPr>
        <p:spPr>
          <a:xfrm>
            <a:off x="5528954" y="1962387"/>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400" u="none" cap="none" strike="noStrike">
                <a:solidFill>
                  <a:schemeClr val="dk1"/>
                </a:solidFill>
              </a:rPr>
              <a:t>01</a:t>
            </a:r>
            <a:endParaRPr b="1" i="0" sz="2400" u="none" cap="none" strike="noStrike">
              <a:solidFill>
                <a:schemeClr val="dk1"/>
              </a:solidFill>
            </a:endParaRPr>
          </a:p>
        </p:txBody>
      </p:sp>
      <p:sp>
        <p:nvSpPr>
          <p:cNvPr id="98" name="Google Shape;98;p2"/>
          <p:cNvSpPr/>
          <p:nvPr/>
        </p:nvSpPr>
        <p:spPr>
          <a:xfrm>
            <a:off x="4838083" y="11123177"/>
            <a:ext cx="635794" cy="564424"/>
          </a:xfrm>
          <a:prstGeom prst="ellipse">
            <a:avLst/>
          </a:prstGeom>
          <a:solidFill>
            <a:srgbClr val="D0CE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99" name="Google Shape;99;p2"/>
          <p:cNvSpPr/>
          <p:nvPr/>
        </p:nvSpPr>
        <p:spPr>
          <a:xfrm>
            <a:off x="4588934" y="11123177"/>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dk1"/>
                </a:solidFill>
                <a:latin typeface="Arial"/>
                <a:ea typeface="Arial"/>
                <a:cs typeface="Arial"/>
                <a:sym typeface="Arial"/>
              </a:rPr>
              <a:t>06</a:t>
            </a:r>
            <a:endParaRPr b="0" i="0" sz="2400" u="none" cap="none" strike="noStrike">
              <a:solidFill>
                <a:schemeClr val="dk1"/>
              </a:solidFill>
              <a:latin typeface="Arial"/>
              <a:ea typeface="Arial"/>
              <a:cs typeface="Arial"/>
              <a:sym typeface="Arial"/>
            </a:endParaRPr>
          </a:p>
        </p:txBody>
      </p:sp>
      <p:sp>
        <p:nvSpPr>
          <p:cNvPr id="100" name="Google Shape;100;p2"/>
          <p:cNvSpPr/>
          <p:nvPr/>
        </p:nvSpPr>
        <p:spPr>
          <a:xfrm>
            <a:off x="8120214" y="10689760"/>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dk1"/>
                </a:solidFill>
                <a:latin typeface="Arial"/>
                <a:ea typeface="Arial"/>
                <a:cs typeface="Arial"/>
                <a:sym typeface="Arial"/>
              </a:rPr>
              <a:t>05</a:t>
            </a:r>
            <a:endParaRPr b="0" i="0" sz="2400" u="none" cap="none" strike="noStrike">
              <a:solidFill>
                <a:schemeClr val="dk1"/>
              </a:solidFill>
              <a:latin typeface="Arial"/>
              <a:ea typeface="Arial"/>
              <a:cs typeface="Arial"/>
              <a:sym typeface="Arial"/>
            </a:endParaRPr>
          </a:p>
        </p:txBody>
      </p:sp>
      <p:sp>
        <p:nvSpPr>
          <p:cNvPr id="101" name="Google Shape;101;p2"/>
          <p:cNvSpPr/>
          <p:nvPr/>
        </p:nvSpPr>
        <p:spPr>
          <a:xfrm>
            <a:off x="10260498" y="8720997"/>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dk1"/>
                </a:solidFill>
                <a:latin typeface="Arial"/>
                <a:ea typeface="Arial"/>
                <a:cs typeface="Arial"/>
                <a:sym typeface="Arial"/>
              </a:rPr>
              <a:t>04</a:t>
            </a:r>
            <a:endParaRPr b="0" i="0" sz="2400" u="none" cap="none" strike="noStrike">
              <a:solidFill>
                <a:schemeClr val="dk1"/>
              </a:solidFill>
              <a:latin typeface="Arial"/>
              <a:ea typeface="Arial"/>
              <a:cs typeface="Arial"/>
              <a:sym typeface="Arial"/>
            </a:endParaRPr>
          </a:p>
        </p:txBody>
      </p:sp>
      <p:sp>
        <p:nvSpPr>
          <p:cNvPr id="102" name="Google Shape;102;p2"/>
          <p:cNvSpPr/>
          <p:nvPr/>
        </p:nvSpPr>
        <p:spPr>
          <a:xfrm>
            <a:off x="10578395" y="5772224"/>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400" u="none" cap="none" strike="noStrike">
                <a:solidFill>
                  <a:schemeClr val="dk1"/>
                </a:solidFill>
              </a:rPr>
              <a:t>03</a:t>
            </a:r>
            <a:endParaRPr b="1" i="0" sz="2400" u="none" cap="none" strike="noStrike">
              <a:solidFill>
                <a:schemeClr val="dk1"/>
              </a:solidFill>
            </a:endParaRPr>
          </a:p>
        </p:txBody>
      </p:sp>
      <p:sp>
        <p:nvSpPr>
          <p:cNvPr id="103" name="Google Shape;103;p2"/>
          <p:cNvSpPr/>
          <p:nvPr/>
        </p:nvSpPr>
        <p:spPr>
          <a:xfrm>
            <a:off x="9254306" y="3245571"/>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400" u="none" cap="none" strike="noStrike">
                <a:solidFill>
                  <a:schemeClr val="dk1"/>
                </a:solidFill>
              </a:rPr>
              <a:t>02</a:t>
            </a:r>
            <a:endParaRPr b="1" i="0" sz="2400" u="none" cap="none" strike="noStrike">
              <a:solidFill>
                <a:schemeClr val="dk1"/>
              </a:solidFill>
            </a:endParaRPr>
          </a:p>
        </p:txBody>
      </p:sp>
      <p:sp>
        <p:nvSpPr>
          <p:cNvPr id="104" name="Google Shape;104;p2"/>
          <p:cNvSpPr txBox="1"/>
          <p:nvPr/>
        </p:nvSpPr>
        <p:spPr>
          <a:xfrm>
            <a:off x="5013260" y="2662940"/>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cap="none" strike="noStrike">
                <a:solidFill>
                  <a:schemeClr val="dk1"/>
                </a:solidFill>
              </a:rPr>
              <a:t>Team Introduction</a:t>
            </a:r>
            <a:endParaRPr b="1" sz="2400">
              <a:solidFill>
                <a:schemeClr val="dk1"/>
              </a:solidFill>
            </a:endParaRPr>
          </a:p>
        </p:txBody>
      </p:sp>
      <p:sp>
        <p:nvSpPr>
          <p:cNvPr id="105" name="Google Shape;105;p2"/>
          <p:cNvSpPr txBox="1"/>
          <p:nvPr/>
        </p:nvSpPr>
        <p:spPr>
          <a:xfrm>
            <a:off x="8678333" y="3860057"/>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rPr>
              <a:t>Case</a:t>
            </a:r>
            <a:r>
              <a:rPr b="1" i="0" lang="en-US" sz="2400" u="none" strike="noStrike">
                <a:solidFill>
                  <a:schemeClr val="dk1"/>
                </a:solidFill>
              </a:rPr>
              <a:t> </a:t>
            </a:r>
            <a:r>
              <a:rPr b="1" lang="en-US" sz="2400">
                <a:solidFill>
                  <a:schemeClr val="dk1"/>
                </a:solidFill>
              </a:rPr>
              <a:t>Background</a:t>
            </a:r>
            <a:endParaRPr b="1" sz="2400">
              <a:solidFill>
                <a:schemeClr val="dk1"/>
              </a:solidFill>
            </a:endParaRPr>
          </a:p>
        </p:txBody>
      </p:sp>
      <p:sp>
        <p:nvSpPr>
          <p:cNvPr id="106" name="Google Shape;106;p2"/>
          <p:cNvSpPr txBox="1"/>
          <p:nvPr/>
        </p:nvSpPr>
        <p:spPr>
          <a:xfrm>
            <a:off x="9939126" y="6487600"/>
            <a:ext cx="32337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Data </a:t>
            </a:r>
            <a:r>
              <a:rPr b="1" lang="en-US" sz="2400">
                <a:solidFill>
                  <a:schemeClr val="dk1"/>
                </a:solidFill>
              </a:rPr>
              <a:t>Pre-processing</a:t>
            </a:r>
            <a:endParaRPr b="1" sz="3200">
              <a:solidFill>
                <a:schemeClr val="dk1"/>
              </a:solidFill>
            </a:endParaRPr>
          </a:p>
        </p:txBody>
      </p:sp>
      <p:sp>
        <p:nvSpPr>
          <p:cNvPr id="107" name="Google Shape;107;p2"/>
          <p:cNvSpPr txBox="1"/>
          <p:nvPr/>
        </p:nvSpPr>
        <p:spPr>
          <a:xfrm>
            <a:off x="9838578" y="9604806"/>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Model selection</a:t>
            </a:r>
            <a:endParaRPr sz="4000">
              <a:solidFill>
                <a:schemeClr val="dk1"/>
              </a:solidFill>
              <a:latin typeface="Arial"/>
              <a:ea typeface="Arial"/>
              <a:cs typeface="Arial"/>
              <a:sym typeface="Arial"/>
            </a:endParaRPr>
          </a:p>
        </p:txBody>
      </p:sp>
      <p:sp>
        <p:nvSpPr>
          <p:cNvPr id="108" name="Google Shape;108;p2"/>
          <p:cNvSpPr txBox="1"/>
          <p:nvPr/>
        </p:nvSpPr>
        <p:spPr>
          <a:xfrm>
            <a:off x="7607173" y="11444046"/>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Model Analysis</a:t>
            </a:r>
            <a:endParaRPr sz="4000">
              <a:solidFill>
                <a:schemeClr val="dk1"/>
              </a:solidFill>
              <a:latin typeface="Arial"/>
              <a:ea typeface="Arial"/>
              <a:cs typeface="Arial"/>
              <a:sym typeface="Arial"/>
            </a:endParaRPr>
          </a:p>
        </p:txBody>
      </p:sp>
      <p:sp>
        <p:nvSpPr>
          <p:cNvPr id="109" name="Google Shape;109;p2"/>
          <p:cNvSpPr txBox="1"/>
          <p:nvPr/>
        </p:nvSpPr>
        <p:spPr>
          <a:xfrm>
            <a:off x="4583176" y="11823730"/>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Results</a:t>
            </a:r>
            <a:endParaRPr sz="4000">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g21d43ad4b80_2_15"/>
          <p:cNvSpPr txBox="1"/>
          <p:nvPr>
            <p:ph type="title"/>
          </p:nvPr>
        </p:nvSpPr>
        <p:spPr>
          <a:xfrm>
            <a:off x="838200" y="276625"/>
            <a:ext cx="10757100" cy="8649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3650"/>
              <a:t>Conversion of Date Features to Age</a:t>
            </a:r>
            <a:endParaRPr sz="3650"/>
          </a:p>
        </p:txBody>
      </p:sp>
      <p:grpSp>
        <p:nvGrpSpPr>
          <p:cNvPr id="308" name="Google Shape;308;g21d43ad4b80_2_15"/>
          <p:cNvGrpSpPr/>
          <p:nvPr/>
        </p:nvGrpSpPr>
        <p:grpSpPr>
          <a:xfrm>
            <a:off x="7146787" y="3008440"/>
            <a:ext cx="3222722" cy="1296456"/>
            <a:chOff x="5360225" y="2256387"/>
            <a:chExt cx="2417102" cy="972367"/>
          </a:xfrm>
        </p:grpSpPr>
        <p:sp>
          <p:nvSpPr>
            <p:cNvPr id="309" name="Google Shape;309;g21d43ad4b80_2_15"/>
            <p:cNvSpPr txBox="1"/>
            <p:nvPr/>
          </p:nvSpPr>
          <p:spPr>
            <a:xfrm>
              <a:off x="5360226" y="2256387"/>
              <a:ext cx="2417100" cy="45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1500">
                  <a:solidFill>
                    <a:srgbClr val="FFFFFF"/>
                  </a:solidFill>
                  <a:latin typeface="Roboto"/>
                  <a:ea typeface="Roboto"/>
                  <a:cs typeface="Roboto"/>
                  <a:sym typeface="Roboto"/>
                </a:rPr>
                <a:t>Vestibulum congue tempus</a:t>
              </a:r>
              <a:endParaRPr sz="1500">
                <a:solidFill>
                  <a:srgbClr val="FFFFFF"/>
                </a:solidFill>
                <a:latin typeface="Roboto"/>
                <a:ea typeface="Roboto"/>
                <a:cs typeface="Roboto"/>
                <a:sym typeface="Roboto"/>
              </a:endParaRPr>
            </a:p>
          </p:txBody>
        </p:sp>
        <p:sp>
          <p:nvSpPr>
            <p:cNvPr id="310" name="Google Shape;310;g21d43ad4b80_2_15"/>
            <p:cNvSpPr txBox="1"/>
            <p:nvPr/>
          </p:nvSpPr>
          <p:spPr>
            <a:xfrm>
              <a:off x="5360225" y="2716353"/>
              <a:ext cx="2417100" cy="512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US" sz="1100">
                  <a:solidFill>
                    <a:srgbClr val="FFFFFF"/>
                  </a:solidFill>
                  <a:latin typeface="Roboto"/>
                  <a:ea typeface="Roboto"/>
                  <a:cs typeface="Roboto"/>
                  <a:sym typeface="Roboto"/>
                </a:rPr>
                <a:t>Lorem ipsum dolor sit amet, consectetur adipiscing elit, sed do eiusmod tempor. Ipsum dolor sit amet elit, sed do eiusmod tempor.</a:t>
              </a:r>
              <a:endParaRPr sz="1500">
                <a:solidFill>
                  <a:srgbClr val="FFFFFF"/>
                </a:solidFill>
                <a:latin typeface="Roboto"/>
                <a:ea typeface="Roboto"/>
                <a:cs typeface="Roboto"/>
                <a:sym typeface="Roboto"/>
              </a:endParaRPr>
            </a:p>
          </p:txBody>
        </p:sp>
      </p:grpSp>
      <p:grpSp>
        <p:nvGrpSpPr>
          <p:cNvPr id="311" name="Google Shape;311;g21d43ad4b80_2_15"/>
          <p:cNvGrpSpPr/>
          <p:nvPr/>
        </p:nvGrpSpPr>
        <p:grpSpPr>
          <a:xfrm>
            <a:off x="1973344" y="4598773"/>
            <a:ext cx="8102846" cy="857979"/>
            <a:chOff x="1593000" y="2322568"/>
            <a:chExt cx="5957975" cy="643500"/>
          </a:xfrm>
        </p:grpSpPr>
        <p:sp>
          <p:nvSpPr>
            <p:cNvPr id="312" name="Google Shape;312;g21d43ad4b80_2_15"/>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 name="Google Shape;313;g21d43ad4b80_2_15"/>
            <p:cNvSpPr/>
            <p:nvPr/>
          </p:nvSpPr>
          <p:spPr>
            <a:xfrm flipH="1">
              <a:off x="2283025" y="2322575"/>
              <a:ext cx="1844400" cy="642600"/>
            </a:xfrm>
            <a:prstGeom prst="rect">
              <a:avLst/>
            </a:prstGeom>
            <a:solidFill>
              <a:srgbClr val="A72A1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 name="Google Shape;314;g21d43ad4b80_2_15"/>
            <p:cNvSpPr/>
            <p:nvPr/>
          </p:nvSpPr>
          <p:spPr>
            <a:xfrm rot="-5400000">
              <a:off x="3501574" y="1934671"/>
              <a:ext cx="643356" cy="1419149"/>
            </a:xfrm>
            <a:prstGeom prst="flowChartOffpageConnector">
              <a:avLst/>
            </a:prstGeom>
            <a:solidFill>
              <a:srgbClr val="A72A1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 name="Google Shape;315;g21d43ad4b80_2_15"/>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lang="en-US" sz="2200">
                  <a:solidFill>
                    <a:srgbClr val="FFFFFF"/>
                  </a:solidFill>
                  <a:latin typeface="Roboto"/>
                  <a:ea typeface="Roboto"/>
                  <a:cs typeface="Roboto"/>
                  <a:sym typeface="Roboto"/>
                </a:rPr>
                <a:t>Garage Year Built</a:t>
              </a:r>
              <a:endParaRPr sz="2200">
                <a:solidFill>
                  <a:srgbClr val="FFFFFF"/>
                </a:solidFill>
                <a:latin typeface="Roboto"/>
                <a:ea typeface="Roboto"/>
                <a:cs typeface="Roboto"/>
                <a:sym typeface="Roboto"/>
              </a:endParaRPr>
            </a:p>
          </p:txBody>
        </p:sp>
        <p:sp>
          <p:nvSpPr>
            <p:cNvPr id="316" name="Google Shape;316;g21d43ad4b80_2_15"/>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 name="Google Shape;317;g21d43ad4b80_2_15"/>
            <p:cNvSpPr/>
            <p:nvPr/>
          </p:nvSpPr>
          <p:spPr>
            <a:xfrm>
              <a:off x="1593000" y="2322575"/>
              <a:ext cx="690000" cy="642600"/>
            </a:xfrm>
            <a:prstGeom prst="rect">
              <a:avLst/>
            </a:prstGeom>
            <a:solidFill>
              <a:srgbClr val="BE2F22"/>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03</a:t>
              </a:r>
              <a:endParaRPr sz="3500">
                <a:solidFill>
                  <a:srgbClr val="FFFFFF"/>
                </a:solidFill>
                <a:latin typeface="Roboto Thin"/>
                <a:ea typeface="Roboto Thin"/>
                <a:cs typeface="Roboto Thin"/>
                <a:sym typeface="Roboto Thin"/>
              </a:endParaRPr>
            </a:p>
          </p:txBody>
        </p:sp>
        <p:sp>
          <p:nvSpPr>
            <p:cNvPr id="318" name="Google Shape;318;g21d43ad4b80_2_15"/>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0" lvl="0" marL="609600" rtl="0" algn="l">
                <a:lnSpc>
                  <a:spcPct val="115000"/>
                </a:lnSpc>
                <a:spcBef>
                  <a:spcPts val="0"/>
                </a:spcBef>
                <a:spcAft>
                  <a:spcPts val="0"/>
                </a:spcAft>
                <a:buNone/>
              </a:pPr>
              <a:r>
                <a:rPr b="1" lang="en-US" sz="2000">
                  <a:solidFill>
                    <a:srgbClr val="A72A1E"/>
                  </a:solidFill>
                  <a:latin typeface="Roboto"/>
                  <a:ea typeface="Roboto"/>
                  <a:cs typeface="Roboto"/>
                  <a:sym typeface="Roboto"/>
                </a:rPr>
                <a:t>Garage Age</a:t>
              </a:r>
              <a:endParaRPr b="1" sz="2000">
                <a:solidFill>
                  <a:srgbClr val="A72A1E"/>
                </a:solidFill>
                <a:latin typeface="Roboto"/>
                <a:ea typeface="Roboto"/>
                <a:cs typeface="Roboto"/>
                <a:sym typeface="Roboto"/>
              </a:endParaRPr>
            </a:p>
          </p:txBody>
        </p:sp>
      </p:grpSp>
      <p:grpSp>
        <p:nvGrpSpPr>
          <p:cNvPr id="319" name="Google Shape;319;g21d43ad4b80_2_15"/>
          <p:cNvGrpSpPr/>
          <p:nvPr/>
        </p:nvGrpSpPr>
        <p:grpSpPr>
          <a:xfrm>
            <a:off x="2050364" y="3077658"/>
            <a:ext cx="7943768" cy="857979"/>
            <a:chOff x="1593000" y="2322568"/>
            <a:chExt cx="5957975" cy="643500"/>
          </a:xfrm>
        </p:grpSpPr>
        <p:sp>
          <p:nvSpPr>
            <p:cNvPr id="320" name="Google Shape;320;g21d43ad4b80_2_15"/>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 name="Google Shape;321;g21d43ad4b80_2_15"/>
            <p:cNvSpPr/>
            <p:nvPr/>
          </p:nvSpPr>
          <p:spPr>
            <a:xfrm flipH="1">
              <a:off x="2283025" y="2322575"/>
              <a:ext cx="1844400" cy="642600"/>
            </a:xfrm>
            <a:prstGeom prst="rect">
              <a:avLst/>
            </a:prstGeom>
            <a:solidFill>
              <a:srgbClr val="A72A1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 name="Google Shape;322;g21d43ad4b80_2_15"/>
            <p:cNvSpPr/>
            <p:nvPr/>
          </p:nvSpPr>
          <p:spPr>
            <a:xfrm rot="-5400000">
              <a:off x="3501574" y="1934671"/>
              <a:ext cx="643356" cy="1419149"/>
            </a:xfrm>
            <a:prstGeom prst="flowChartOffpageConnector">
              <a:avLst/>
            </a:prstGeom>
            <a:solidFill>
              <a:srgbClr val="A72A1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 name="Google Shape;323;g21d43ad4b80_2_15"/>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lang="en-US" sz="2200">
                  <a:solidFill>
                    <a:srgbClr val="FFFFFF"/>
                  </a:solidFill>
                  <a:latin typeface="Roboto Medium"/>
                  <a:ea typeface="Roboto Medium"/>
                  <a:cs typeface="Roboto Medium"/>
                  <a:sym typeface="Roboto Medium"/>
                </a:rPr>
                <a:t>Year Built</a:t>
              </a:r>
              <a:endParaRPr sz="2200">
                <a:solidFill>
                  <a:srgbClr val="FFFFFF"/>
                </a:solidFill>
                <a:latin typeface="Roboto"/>
                <a:ea typeface="Roboto"/>
                <a:cs typeface="Roboto"/>
                <a:sym typeface="Roboto"/>
              </a:endParaRPr>
            </a:p>
          </p:txBody>
        </p:sp>
        <p:sp>
          <p:nvSpPr>
            <p:cNvPr id="324" name="Google Shape;324;g21d43ad4b80_2_15"/>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 name="Google Shape;325;g21d43ad4b80_2_15"/>
            <p:cNvSpPr/>
            <p:nvPr/>
          </p:nvSpPr>
          <p:spPr>
            <a:xfrm>
              <a:off x="1593000" y="2322575"/>
              <a:ext cx="690000" cy="642600"/>
            </a:xfrm>
            <a:prstGeom prst="rect">
              <a:avLst/>
            </a:prstGeom>
            <a:solidFill>
              <a:srgbClr val="BE2F22"/>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02</a:t>
              </a:r>
              <a:endParaRPr sz="3500">
                <a:solidFill>
                  <a:srgbClr val="FFFFFF"/>
                </a:solidFill>
                <a:latin typeface="Roboto Thin"/>
                <a:ea typeface="Roboto Thin"/>
                <a:cs typeface="Roboto Thin"/>
                <a:sym typeface="Roboto Thin"/>
              </a:endParaRPr>
            </a:p>
          </p:txBody>
        </p:sp>
        <p:sp>
          <p:nvSpPr>
            <p:cNvPr id="326" name="Google Shape;326;g21d43ad4b80_2_15"/>
            <p:cNvSpPr/>
            <p:nvPr/>
          </p:nvSpPr>
          <p:spPr>
            <a:xfrm>
              <a:off x="4421038" y="2322569"/>
              <a:ext cx="2971200" cy="6423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2000">
                  <a:solidFill>
                    <a:srgbClr val="A72A1E"/>
                  </a:solidFill>
                  <a:latin typeface="Roboto"/>
                  <a:ea typeface="Roboto"/>
                  <a:cs typeface="Roboto"/>
                  <a:sym typeface="Roboto"/>
                </a:rPr>
                <a:t>      Actual Age of the house</a:t>
              </a:r>
              <a:endParaRPr b="1" sz="2000">
                <a:solidFill>
                  <a:srgbClr val="A72A1E"/>
                </a:solidFill>
                <a:latin typeface="Roboto"/>
                <a:ea typeface="Roboto"/>
                <a:cs typeface="Roboto"/>
                <a:sym typeface="Roboto"/>
              </a:endParaRPr>
            </a:p>
          </p:txBody>
        </p:sp>
      </p:grpSp>
      <p:grpSp>
        <p:nvGrpSpPr>
          <p:cNvPr id="327" name="Google Shape;327;g21d43ad4b80_2_15"/>
          <p:cNvGrpSpPr/>
          <p:nvPr/>
        </p:nvGrpSpPr>
        <p:grpSpPr>
          <a:xfrm>
            <a:off x="1973314" y="1548868"/>
            <a:ext cx="8245352" cy="865561"/>
            <a:chOff x="1593000" y="2322568"/>
            <a:chExt cx="6184168" cy="649187"/>
          </a:xfrm>
        </p:grpSpPr>
        <p:sp>
          <p:nvSpPr>
            <p:cNvPr id="328" name="Google Shape;328;g21d43ad4b80_2_15"/>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 name="Google Shape;329;g21d43ad4b80_2_15"/>
            <p:cNvSpPr/>
            <p:nvPr/>
          </p:nvSpPr>
          <p:spPr>
            <a:xfrm flipH="1">
              <a:off x="2283025" y="2322575"/>
              <a:ext cx="1844400" cy="642600"/>
            </a:xfrm>
            <a:prstGeom prst="rect">
              <a:avLst/>
            </a:prstGeom>
            <a:solidFill>
              <a:srgbClr val="A72A1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 name="Google Shape;330;g21d43ad4b80_2_15"/>
            <p:cNvSpPr/>
            <p:nvPr/>
          </p:nvSpPr>
          <p:spPr>
            <a:xfrm rot="-5400000">
              <a:off x="3501574" y="1934671"/>
              <a:ext cx="643356" cy="1419149"/>
            </a:xfrm>
            <a:prstGeom prst="flowChartOffpageConnector">
              <a:avLst/>
            </a:prstGeom>
            <a:solidFill>
              <a:srgbClr val="A72A1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 name="Google Shape;331;g21d43ad4b80_2_15"/>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lang="en-US" sz="2200">
                  <a:solidFill>
                    <a:srgbClr val="FFFFFF"/>
                  </a:solidFill>
                  <a:latin typeface="Roboto Medium"/>
                  <a:ea typeface="Roboto Medium"/>
                  <a:cs typeface="Roboto Medium"/>
                  <a:sym typeface="Roboto Medium"/>
                </a:rPr>
                <a:t>Year Sold</a:t>
              </a:r>
              <a:endParaRPr sz="2200">
                <a:solidFill>
                  <a:srgbClr val="FFFFFF"/>
                </a:solidFill>
                <a:latin typeface="Roboto"/>
                <a:ea typeface="Roboto"/>
                <a:cs typeface="Roboto"/>
                <a:sym typeface="Roboto"/>
              </a:endParaRPr>
            </a:p>
          </p:txBody>
        </p:sp>
        <p:sp>
          <p:nvSpPr>
            <p:cNvPr id="332" name="Google Shape;332;g21d43ad4b80_2_15"/>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 name="Google Shape;333;g21d43ad4b80_2_15"/>
            <p:cNvSpPr/>
            <p:nvPr/>
          </p:nvSpPr>
          <p:spPr>
            <a:xfrm>
              <a:off x="1593000" y="2322575"/>
              <a:ext cx="690000" cy="642600"/>
            </a:xfrm>
            <a:prstGeom prst="rect">
              <a:avLst/>
            </a:prstGeom>
            <a:solidFill>
              <a:srgbClr val="BE2F22"/>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01</a:t>
              </a:r>
              <a:endParaRPr sz="3500">
                <a:solidFill>
                  <a:srgbClr val="FFFFFF"/>
                </a:solidFill>
                <a:latin typeface="Roboto Thin"/>
                <a:ea typeface="Roboto Thin"/>
                <a:cs typeface="Roboto Thin"/>
                <a:sym typeface="Roboto Thin"/>
              </a:endParaRPr>
            </a:p>
          </p:txBody>
        </p:sp>
        <p:sp>
          <p:nvSpPr>
            <p:cNvPr id="334" name="Google Shape;334;g21d43ad4b80_2_15"/>
            <p:cNvSpPr/>
            <p:nvPr/>
          </p:nvSpPr>
          <p:spPr>
            <a:xfrm>
              <a:off x="4478368" y="2323155"/>
              <a:ext cx="3298800" cy="6486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2000">
                  <a:solidFill>
                    <a:srgbClr val="A72A1E"/>
                  </a:solidFill>
                  <a:latin typeface="Roboto"/>
                  <a:ea typeface="Roboto"/>
                  <a:cs typeface="Roboto"/>
                  <a:sym typeface="Roboto"/>
                </a:rPr>
                <a:t>Age of the house from the last sale</a:t>
              </a:r>
              <a:endParaRPr b="1" sz="2000">
                <a:solidFill>
                  <a:srgbClr val="A72A1E"/>
                </a:solidFill>
                <a:latin typeface="Roboto"/>
                <a:ea typeface="Roboto"/>
                <a:cs typeface="Roboto"/>
                <a:sym typeface="Roboto"/>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g21d43ad4b80_2_39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Combined common features for improvement in </a:t>
            </a:r>
            <a:r>
              <a:rPr lang="en-US"/>
              <a:t>correlation with SalePrice</a:t>
            </a:r>
            <a:endParaRPr/>
          </a:p>
        </p:txBody>
      </p:sp>
      <p:sp>
        <p:nvSpPr>
          <p:cNvPr id="340" name="Google Shape;340;g21d43ad4b80_2_394"/>
          <p:cNvSpPr txBox="1"/>
          <p:nvPr/>
        </p:nvSpPr>
        <p:spPr>
          <a:xfrm>
            <a:off x="5132478" y="3374125"/>
            <a:ext cx="1924800" cy="10725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0"/>
              </a:spcAft>
              <a:buNone/>
            </a:pPr>
            <a:r>
              <a:t/>
            </a:r>
            <a:endParaRPr sz="1600">
              <a:solidFill>
                <a:srgbClr val="701C7F"/>
              </a:solidFill>
            </a:endParaRPr>
          </a:p>
        </p:txBody>
      </p:sp>
      <p:sp>
        <p:nvSpPr>
          <p:cNvPr id="341" name="Google Shape;341;g21d43ad4b80_2_394"/>
          <p:cNvSpPr/>
          <p:nvPr/>
        </p:nvSpPr>
        <p:spPr>
          <a:xfrm>
            <a:off x="8368200" y="2216125"/>
            <a:ext cx="3397500" cy="3246600"/>
          </a:xfrm>
          <a:prstGeom prst="ellipse">
            <a:avLst/>
          </a:prstGeom>
          <a:gradFill>
            <a:gsLst>
              <a:gs pos="0">
                <a:srgbClr val="DCECD5"/>
              </a:gs>
              <a:gs pos="100000">
                <a:srgbClr val="93BC81"/>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 name="Google Shape;342;g21d43ad4b80_2_394"/>
          <p:cNvSpPr/>
          <p:nvPr/>
        </p:nvSpPr>
        <p:spPr>
          <a:xfrm>
            <a:off x="6455050" y="2245650"/>
            <a:ext cx="3236400" cy="3187500"/>
          </a:xfrm>
          <a:prstGeom prst="ellipse">
            <a:avLst/>
          </a:prstGeom>
          <a:gradFill>
            <a:gsLst>
              <a:gs pos="0">
                <a:srgbClr val="DCECD5"/>
              </a:gs>
              <a:gs pos="100000">
                <a:srgbClr val="93BC81"/>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b="1" sz="1800"/>
          </a:p>
        </p:txBody>
      </p:sp>
      <p:grpSp>
        <p:nvGrpSpPr>
          <p:cNvPr id="343" name="Google Shape;343;g21d43ad4b80_2_394"/>
          <p:cNvGrpSpPr/>
          <p:nvPr/>
        </p:nvGrpSpPr>
        <p:grpSpPr>
          <a:xfrm>
            <a:off x="548563" y="2186589"/>
            <a:ext cx="6970035" cy="3246539"/>
            <a:chOff x="1283394" y="1853947"/>
            <a:chExt cx="4398053" cy="1854000"/>
          </a:xfrm>
        </p:grpSpPr>
        <p:sp>
          <p:nvSpPr>
            <p:cNvPr id="344" name="Google Shape;344;g21d43ad4b80_2_394"/>
            <p:cNvSpPr/>
            <p:nvPr/>
          </p:nvSpPr>
          <p:spPr>
            <a:xfrm>
              <a:off x="3557147" y="1853947"/>
              <a:ext cx="2124300" cy="1854000"/>
            </a:xfrm>
            <a:prstGeom prst="ellipse">
              <a:avLst/>
            </a:prstGeom>
            <a:gradFill>
              <a:gsLst>
                <a:gs pos="0">
                  <a:srgbClr val="DCECD5"/>
                </a:gs>
                <a:gs pos="100000">
                  <a:srgbClr val="93BC81"/>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 name="Google Shape;345;g21d43ad4b80_2_394"/>
            <p:cNvSpPr txBox="1"/>
            <p:nvPr/>
          </p:nvSpPr>
          <p:spPr>
            <a:xfrm>
              <a:off x="1283394" y="2467149"/>
              <a:ext cx="1706400" cy="627600"/>
            </a:xfrm>
            <a:prstGeom prst="rect">
              <a:avLst/>
            </a:prstGeom>
            <a:noFill/>
            <a:ln>
              <a:noFill/>
            </a:ln>
          </p:spPr>
          <p:txBody>
            <a:bodyPr anchorCtr="0" anchor="ctr" bIns="121900" lIns="121900" spcFirstLastPara="1" rIns="121900" wrap="square" tIns="121900">
              <a:noAutofit/>
            </a:bodyPr>
            <a:lstStyle/>
            <a:p>
              <a:pPr indent="0" lvl="0" marL="0" rtl="0" algn="l">
                <a:lnSpc>
                  <a:spcPct val="135714"/>
                </a:lnSpc>
                <a:spcBef>
                  <a:spcPts val="0"/>
                </a:spcBef>
                <a:spcAft>
                  <a:spcPts val="0"/>
                </a:spcAft>
                <a:buClr>
                  <a:schemeClr val="dk1"/>
                </a:buClr>
                <a:buSzPts val="1100"/>
                <a:buFont typeface="Arial"/>
                <a:buNone/>
              </a:pPr>
              <a:r>
                <a:t/>
              </a:r>
              <a:endParaRPr sz="1050">
                <a:solidFill>
                  <a:srgbClr val="CE9178"/>
                </a:solidFill>
                <a:highlight>
                  <a:srgbClr val="1E1E1E"/>
                </a:highlight>
                <a:latin typeface="Courier New"/>
                <a:ea typeface="Courier New"/>
                <a:cs typeface="Courier New"/>
                <a:sym typeface="Courier New"/>
              </a:endParaRPr>
            </a:p>
            <a:p>
              <a:pPr indent="0" lvl="0" marL="0" rtl="0" algn="l">
                <a:lnSpc>
                  <a:spcPct val="115000"/>
                </a:lnSpc>
                <a:spcBef>
                  <a:spcPts val="0"/>
                </a:spcBef>
                <a:spcAft>
                  <a:spcPts val="0"/>
                </a:spcAft>
                <a:buNone/>
              </a:pPr>
              <a:r>
                <a:rPr b="1" lang="en-US" sz="2100">
                  <a:latin typeface="Roboto"/>
                  <a:ea typeface="Roboto"/>
                  <a:cs typeface="Roboto"/>
                  <a:sym typeface="Roboto"/>
                </a:rPr>
                <a:t>TotalSqrFootage</a:t>
              </a:r>
              <a:endParaRPr b="1" sz="2100">
                <a:latin typeface="Roboto"/>
                <a:ea typeface="Roboto"/>
                <a:cs typeface="Roboto"/>
                <a:sym typeface="Roboto"/>
              </a:endParaRPr>
            </a:p>
          </p:txBody>
        </p:sp>
      </p:grpSp>
      <p:sp>
        <p:nvSpPr>
          <p:cNvPr id="346" name="Google Shape;346;g21d43ad4b80_2_394"/>
          <p:cNvSpPr txBox="1"/>
          <p:nvPr/>
        </p:nvSpPr>
        <p:spPr>
          <a:xfrm>
            <a:off x="9717900" y="3499500"/>
            <a:ext cx="20478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 of Bsmt half Bath</a:t>
            </a:r>
            <a:endParaRPr b="1" sz="2000"/>
          </a:p>
          <a:p>
            <a:pPr indent="0" lvl="0" marL="0" rtl="0" algn="l">
              <a:spcBef>
                <a:spcPts val="0"/>
              </a:spcBef>
              <a:spcAft>
                <a:spcPts val="0"/>
              </a:spcAft>
              <a:buNone/>
            </a:pPr>
            <a:r>
              <a:rPr b="1" lang="en-US" sz="2000"/>
              <a:t>Corr: -0.01</a:t>
            </a:r>
            <a:endParaRPr b="1" sz="2000"/>
          </a:p>
        </p:txBody>
      </p:sp>
      <p:sp>
        <p:nvSpPr>
          <p:cNvPr id="347" name="Google Shape;347;g21d43ad4b80_2_394"/>
          <p:cNvSpPr txBox="1"/>
          <p:nvPr/>
        </p:nvSpPr>
        <p:spPr>
          <a:xfrm>
            <a:off x="7518600" y="3499500"/>
            <a:ext cx="2123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 of Bsmt Full bath</a:t>
            </a:r>
            <a:endParaRPr b="1" sz="2000"/>
          </a:p>
          <a:p>
            <a:pPr indent="0" lvl="0" marL="0" rtl="0" algn="l">
              <a:spcBef>
                <a:spcPts val="0"/>
              </a:spcBef>
              <a:spcAft>
                <a:spcPts val="0"/>
              </a:spcAft>
              <a:buClr>
                <a:schemeClr val="dk1"/>
              </a:buClr>
              <a:buSzPts val="1100"/>
              <a:buFont typeface="Arial"/>
              <a:buNone/>
            </a:pPr>
            <a:r>
              <a:rPr b="1" lang="en-US" sz="2000"/>
              <a:t>Corr: 0.24</a:t>
            </a:r>
            <a:endParaRPr b="1" sz="2000"/>
          </a:p>
        </p:txBody>
      </p:sp>
      <p:sp>
        <p:nvSpPr>
          <p:cNvPr id="348" name="Google Shape;348;g21d43ad4b80_2_394"/>
          <p:cNvSpPr/>
          <p:nvPr/>
        </p:nvSpPr>
        <p:spPr>
          <a:xfrm>
            <a:off x="2193975" y="2186575"/>
            <a:ext cx="3487800" cy="3305700"/>
          </a:xfrm>
          <a:prstGeom prst="ellipse">
            <a:avLst/>
          </a:prstGeom>
          <a:gradFill>
            <a:gsLst>
              <a:gs pos="0">
                <a:srgbClr val="DCECD5"/>
              </a:gs>
              <a:gs pos="100000">
                <a:srgbClr val="93BC81"/>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49" name="Google Shape;349;g21d43ad4b80_2_394"/>
          <p:cNvGrpSpPr/>
          <p:nvPr/>
        </p:nvGrpSpPr>
        <p:grpSpPr>
          <a:xfrm>
            <a:off x="282883" y="2186582"/>
            <a:ext cx="3681951" cy="3305682"/>
            <a:chOff x="4953168" y="1967556"/>
            <a:chExt cx="2009469" cy="1854000"/>
          </a:xfrm>
        </p:grpSpPr>
        <p:sp>
          <p:nvSpPr>
            <p:cNvPr id="350" name="Google Shape;350;g21d43ad4b80_2_394"/>
            <p:cNvSpPr/>
            <p:nvPr/>
          </p:nvSpPr>
          <p:spPr>
            <a:xfrm>
              <a:off x="4953168" y="1967556"/>
              <a:ext cx="1854000" cy="1854000"/>
            </a:xfrm>
            <a:prstGeom prst="ellipse">
              <a:avLst/>
            </a:prstGeom>
            <a:gradFill>
              <a:gsLst>
                <a:gs pos="0">
                  <a:srgbClr val="DFE9FB"/>
                </a:gs>
                <a:gs pos="100000">
                  <a:srgbClr val="6E9BE7"/>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 name="Google Shape;351;g21d43ad4b80_2_394"/>
            <p:cNvSpPr txBox="1"/>
            <p:nvPr/>
          </p:nvSpPr>
          <p:spPr>
            <a:xfrm>
              <a:off x="5256237" y="2564178"/>
              <a:ext cx="1706400" cy="627600"/>
            </a:xfrm>
            <a:prstGeom prst="rect">
              <a:avLst/>
            </a:prstGeom>
            <a:noFill/>
            <a:ln>
              <a:noFill/>
            </a:ln>
          </p:spPr>
          <p:txBody>
            <a:bodyPr anchorCtr="0" anchor="ctr" bIns="121900" lIns="121900" spcFirstLastPara="1" rIns="121900" wrap="square" tIns="121900">
              <a:noAutofit/>
            </a:bodyPr>
            <a:lstStyle/>
            <a:p>
              <a:pPr indent="0" lvl="0" marL="0" rtl="0" algn="l">
                <a:lnSpc>
                  <a:spcPct val="135714"/>
                </a:lnSpc>
                <a:spcBef>
                  <a:spcPts val="0"/>
                </a:spcBef>
                <a:spcAft>
                  <a:spcPts val="0"/>
                </a:spcAft>
                <a:buNone/>
              </a:pPr>
              <a:r>
                <a:t/>
              </a:r>
              <a:endParaRPr sz="1050">
                <a:solidFill>
                  <a:srgbClr val="CE9178"/>
                </a:solidFill>
                <a:highlight>
                  <a:srgbClr val="1E1E1E"/>
                </a:highlight>
                <a:latin typeface="Courier New"/>
                <a:ea typeface="Courier New"/>
                <a:cs typeface="Courier New"/>
                <a:sym typeface="Courier New"/>
              </a:endParaRPr>
            </a:p>
            <a:p>
              <a:pPr indent="0" lvl="0" marL="0" rtl="0" algn="l">
                <a:lnSpc>
                  <a:spcPct val="115000"/>
                </a:lnSpc>
                <a:spcBef>
                  <a:spcPts val="0"/>
                </a:spcBef>
                <a:spcAft>
                  <a:spcPts val="0"/>
                </a:spcAft>
                <a:buNone/>
              </a:pPr>
              <a:r>
                <a:rPr b="1" lang="en-US" sz="2100">
                  <a:latin typeface="Roboto"/>
                  <a:ea typeface="Roboto"/>
                  <a:cs typeface="Roboto"/>
                  <a:sym typeface="Roboto"/>
                </a:rPr>
                <a:t>Total # Bathrooms</a:t>
              </a:r>
              <a:endParaRPr b="1" sz="2100">
                <a:latin typeface="Roboto"/>
                <a:ea typeface="Roboto"/>
                <a:cs typeface="Roboto"/>
                <a:sym typeface="Roboto"/>
              </a:endParaRPr>
            </a:p>
            <a:p>
              <a:pPr indent="0" lvl="0" marL="0" rtl="0" algn="l">
                <a:lnSpc>
                  <a:spcPct val="115000"/>
                </a:lnSpc>
                <a:spcBef>
                  <a:spcPts val="0"/>
                </a:spcBef>
                <a:spcAft>
                  <a:spcPts val="0"/>
                </a:spcAft>
                <a:buNone/>
              </a:pPr>
              <a:r>
                <a:rPr b="1" lang="en-US" sz="2100">
                  <a:latin typeface="Roboto"/>
                  <a:ea typeface="Roboto"/>
                  <a:cs typeface="Roboto"/>
                  <a:sym typeface="Roboto"/>
                </a:rPr>
                <a:t>Corr:0.67</a:t>
              </a:r>
              <a:endParaRPr b="1" sz="2100">
                <a:latin typeface="Roboto"/>
                <a:ea typeface="Roboto"/>
                <a:cs typeface="Roboto"/>
                <a:sym typeface="Roboto"/>
              </a:endParaRPr>
            </a:p>
          </p:txBody>
        </p:sp>
      </p:grpSp>
      <p:sp>
        <p:nvSpPr>
          <p:cNvPr id="352" name="Google Shape;352;g21d43ad4b80_2_394"/>
          <p:cNvSpPr txBox="1"/>
          <p:nvPr/>
        </p:nvSpPr>
        <p:spPr>
          <a:xfrm>
            <a:off x="3733275" y="3499500"/>
            <a:ext cx="1809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 of Full Bath</a:t>
            </a:r>
            <a:endParaRPr b="1" sz="2000"/>
          </a:p>
          <a:p>
            <a:pPr indent="0" lvl="0" marL="0" rtl="0" algn="l">
              <a:spcBef>
                <a:spcPts val="0"/>
              </a:spcBef>
              <a:spcAft>
                <a:spcPts val="0"/>
              </a:spcAft>
              <a:buNone/>
            </a:pPr>
            <a:r>
              <a:rPr b="1" lang="en-US" sz="2000"/>
              <a:t>Corr: 0.59</a:t>
            </a:r>
            <a:endParaRPr b="1" sz="2000"/>
          </a:p>
        </p:txBody>
      </p:sp>
      <p:sp>
        <p:nvSpPr>
          <p:cNvPr id="353" name="Google Shape;353;g21d43ad4b80_2_394"/>
          <p:cNvSpPr txBox="1"/>
          <p:nvPr/>
        </p:nvSpPr>
        <p:spPr>
          <a:xfrm>
            <a:off x="5616250" y="3499500"/>
            <a:ext cx="1907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 of Half Bath</a:t>
            </a:r>
            <a:endParaRPr b="1" sz="2000"/>
          </a:p>
          <a:p>
            <a:pPr indent="0" lvl="0" marL="0" rtl="0" algn="l">
              <a:spcBef>
                <a:spcPts val="0"/>
              </a:spcBef>
              <a:spcAft>
                <a:spcPts val="0"/>
              </a:spcAft>
              <a:buNone/>
            </a:pPr>
            <a:r>
              <a:rPr b="1" lang="en-US" sz="2000"/>
              <a:t>Corr: 0.31</a:t>
            </a:r>
            <a:endParaRPr b="1" sz="2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g21d43ad4b80_2_114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Combined common features for improvement in correlation with SalePrice</a:t>
            </a:r>
            <a:endParaRPr/>
          </a:p>
        </p:txBody>
      </p:sp>
      <p:sp>
        <p:nvSpPr>
          <p:cNvPr id="359" name="Google Shape;359;g21d43ad4b80_2_1148"/>
          <p:cNvSpPr txBox="1"/>
          <p:nvPr/>
        </p:nvSpPr>
        <p:spPr>
          <a:xfrm>
            <a:off x="5132478" y="3374125"/>
            <a:ext cx="1924800" cy="10725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0"/>
              </a:spcAft>
              <a:buNone/>
            </a:pPr>
            <a:r>
              <a:t/>
            </a:r>
            <a:endParaRPr sz="1600">
              <a:solidFill>
                <a:srgbClr val="701C7F"/>
              </a:solidFill>
            </a:endParaRPr>
          </a:p>
        </p:txBody>
      </p:sp>
      <p:sp>
        <p:nvSpPr>
          <p:cNvPr id="360" name="Google Shape;360;g21d43ad4b80_2_1148"/>
          <p:cNvSpPr/>
          <p:nvPr/>
        </p:nvSpPr>
        <p:spPr>
          <a:xfrm>
            <a:off x="7821800" y="2316475"/>
            <a:ext cx="3397200" cy="3099600"/>
          </a:xfrm>
          <a:prstGeom prst="ellipse">
            <a:avLst/>
          </a:prstGeom>
          <a:gradFill>
            <a:gsLst>
              <a:gs pos="0">
                <a:srgbClr val="DBD4EB"/>
              </a:gs>
              <a:gs pos="100000">
                <a:srgbClr val="9180BB"/>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 name="Google Shape;361;g21d43ad4b80_2_1148"/>
          <p:cNvSpPr/>
          <p:nvPr/>
        </p:nvSpPr>
        <p:spPr>
          <a:xfrm>
            <a:off x="6148500" y="2228200"/>
            <a:ext cx="3236400" cy="3187800"/>
          </a:xfrm>
          <a:prstGeom prst="ellipse">
            <a:avLst/>
          </a:prstGeom>
          <a:gradFill>
            <a:gsLst>
              <a:gs pos="0">
                <a:srgbClr val="DBD4EB"/>
              </a:gs>
              <a:gs pos="100000">
                <a:srgbClr val="9180BB"/>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b="1" sz="1800"/>
          </a:p>
        </p:txBody>
      </p:sp>
      <p:grpSp>
        <p:nvGrpSpPr>
          <p:cNvPr id="362" name="Google Shape;362;g21d43ad4b80_2_1148"/>
          <p:cNvGrpSpPr/>
          <p:nvPr/>
        </p:nvGrpSpPr>
        <p:grpSpPr>
          <a:xfrm>
            <a:off x="548560" y="2186636"/>
            <a:ext cx="6946719" cy="3246586"/>
            <a:chOff x="1283394" y="1877716"/>
            <a:chExt cx="4398050" cy="1830300"/>
          </a:xfrm>
        </p:grpSpPr>
        <p:sp>
          <p:nvSpPr>
            <p:cNvPr id="363" name="Google Shape;363;g21d43ad4b80_2_1148"/>
            <p:cNvSpPr/>
            <p:nvPr/>
          </p:nvSpPr>
          <p:spPr>
            <a:xfrm>
              <a:off x="3557144" y="1877716"/>
              <a:ext cx="2124300" cy="1830300"/>
            </a:xfrm>
            <a:prstGeom prst="ellipse">
              <a:avLst/>
            </a:prstGeom>
            <a:gradFill>
              <a:gsLst>
                <a:gs pos="0">
                  <a:srgbClr val="DBD4EB"/>
                </a:gs>
                <a:gs pos="100000">
                  <a:srgbClr val="9180BB"/>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 name="Google Shape;364;g21d43ad4b80_2_1148"/>
            <p:cNvSpPr txBox="1"/>
            <p:nvPr/>
          </p:nvSpPr>
          <p:spPr>
            <a:xfrm>
              <a:off x="1283394" y="2467149"/>
              <a:ext cx="1706400" cy="627600"/>
            </a:xfrm>
            <a:prstGeom prst="rect">
              <a:avLst/>
            </a:prstGeom>
            <a:gradFill>
              <a:gsLst>
                <a:gs pos="0">
                  <a:srgbClr val="DBD4EB"/>
                </a:gs>
                <a:gs pos="100000">
                  <a:srgbClr val="9180BB"/>
                </a:gs>
              </a:gsLst>
              <a:path path="circle">
                <a:fillToRect b="50%" l="50%" r="50%" t="50%"/>
              </a:path>
              <a:tileRect/>
            </a:gradFill>
            <a:ln>
              <a:noFill/>
            </a:ln>
          </p:spPr>
          <p:txBody>
            <a:bodyPr anchorCtr="0" anchor="ctr" bIns="121900" lIns="121900" spcFirstLastPara="1" rIns="121900" wrap="square" tIns="121900">
              <a:noAutofit/>
            </a:bodyPr>
            <a:lstStyle/>
            <a:p>
              <a:pPr indent="0" lvl="0" marL="0" rtl="0" algn="l">
                <a:lnSpc>
                  <a:spcPct val="135714"/>
                </a:lnSpc>
                <a:spcBef>
                  <a:spcPts val="0"/>
                </a:spcBef>
                <a:spcAft>
                  <a:spcPts val="0"/>
                </a:spcAft>
                <a:buNone/>
              </a:pPr>
              <a:r>
                <a:t/>
              </a:r>
              <a:endParaRPr sz="1050">
                <a:solidFill>
                  <a:srgbClr val="CE9178"/>
                </a:solidFill>
                <a:highlight>
                  <a:srgbClr val="1E1E1E"/>
                </a:highlight>
                <a:latin typeface="Courier New"/>
                <a:ea typeface="Courier New"/>
                <a:cs typeface="Courier New"/>
                <a:sym typeface="Courier New"/>
              </a:endParaRPr>
            </a:p>
            <a:p>
              <a:pPr indent="0" lvl="0" marL="0" rtl="0" algn="l">
                <a:lnSpc>
                  <a:spcPct val="115000"/>
                </a:lnSpc>
                <a:spcBef>
                  <a:spcPts val="0"/>
                </a:spcBef>
                <a:spcAft>
                  <a:spcPts val="0"/>
                </a:spcAft>
                <a:buNone/>
              </a:pPr>
              <a:r>
                <a:rPr b="1" lang="en-US" sz="2100">
                  <a:latin typeface="Roboto"/>
                  <a:ea typeface="Roboto"/>
                  <a:cs typeface="Roboto"/>
                  <a:sym typeface="Roboto"/>
                </a:rPr>
                <a:t>TotalSqrFootage</a:t>
              </a:r>
              <a:endParaRPr b="1" sz="2100">
                <a:latin typeface="Roboto"/>
                <a:ea typeface="Roboto"/>
                <a:cs typeface="Roboto"/>
                <a:sym typeface="Roboto"/>
              </a:endParaRPr>
            </a:p>
          </p:txBody>
        </p:sp>
      </p:grpSp>
      <p:sp>
        <p:nvSpPr>
          <p:cNvPr id="365" name="Google Shape;365;g21d43ad4b80_2_1148"/>
          <p:cNvSpPr txBox="1"/>
          <p:nvPr/>
        </p:nvSpPr>
        <p:spPr>
          <a:xfrm>
            <a:off x="9428975" y="3510175"/>
            <a:ext cx="19248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2nd floor SF</a:t>
            </a:r>
            <a:endParaRPr b="1" sz="2000"/>
          </a:p>
          <a:p>
            <a:pPr indent="0" lvl="0" marL="0" rtl="0" algn="l">
              <a:spcBef>
                <a:spcPts val="0"/>
              </a:spcBef>
              <a:spcAft>
                <a:spcPts val="0"/>
              </a:spcAft>
              <a:buNone/>
            </a:pPr>
            <a:r>
              <a:rPr b="1" lang="en-US" sz="2000"/>
              <a:t>Corr: 0.32</a:t>
            </a:r>
            <a:endParaRPr b="1" sz="2000"/>
          </a:p>
        </p:txBody>
      </p:sp>
      <p:sp>
        <p:nvSpPr>
          <p:cNvPr id="366" name="Google Shape;366;g21d43ad4b80_2_1148"/>
          <p:cNvSpPr txBox="1"/>
          <p:nvPr/>
        </p:nvSpPr>
        <p:spPr>
          <a:xfrm>
            <a:off x="7577875" y="3510163"/>
            <a:ext cx="1768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rPr>
              <a:t>1st floor SF</a:t>
            </a:r>
            <a:endParaRPr b="1" sz="2000">
              <a:solidFill>
                <a:schemeClr val="dk1"/>
              </a:solidFill>
            </a:endParaRPr>
          </a:p>
          <a:p>
            <a:pPr indent="0" lvl="0" marL="0" rtl="0" algn="l">
              <a:spcBef>
                <a:spcPts val="0"/>
              </a:spcBef>
              <a:spcAft>
                <a:spcPts val="0"/>
              </a:spcAft>
              <a:buNone/>
            </a:pPr>
            <a:r>
              <a:rPr b="1" lang="en-US" sz="2000">
                <a:solidFill>
                  <a:schemeClr val="dk1"/>
                </a:solidFill>
              </a:rPr>
              <a:t>Corr: 0.6</a:t>
            </a:r>
            <a:endParaRPr b="1" sz="2000">
              <a:solidFill>
                <a:schemeClr val="dk1"/>
              </a:solidFill>
            </a:endParaRPr>
          </a:p>
        </p:txBody>
      </p:sp>
      <p:sp>
        <p:nvSpPr>
          <p:cNvPr id="367" name="Google Shape;367;g21d43ad4b80_2_1148"/>
          <p:cNvSpPr/>
          <p:nvPr/>
        </p:nvSpPr>
        <p:spPr>
          <a:xfrm>
            <a:off x="2257100" y="2169100"/>
            <a:ext cx="3236400" cy="3305700"/>
          </a:xfrm>
          <a:prstGeom prst="ellipse">
            <a:avLst/>
          </a:prstGeom>
          <a:gradFill>
            <a:gsLst>
              <a:gs pos="0">
                <a:srgbClr val="DBD4EB"/>
              </a:gs>
              <a:gs pos="100000">
                <a:srgbClr val="9180BB"/>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 name="Google Shape;368;g21d43ad4b80_2_1148"/>
          <p:cNvSpPr/>
          <p:nvPr/>
        </p:nvSpPr>
        <p:spPr>
          <a:xfrm>
            <a:off x="282883" y="2186582"/>
            <a:ext cx="3397084" cy="3305682"/>
          </a:xfrm>
          <a:prstGeom prst="ellipse">
            <a:avLst/>
          </a:prstGeom>
          <a:gradFill>
            <a:gsLst>
              <a:gs pos="0">
                <a:srgbClr val="DCECD5"/>
              </a:gs>
              <a:gs pos="100000">
                <a:srgbClr val="93BC81"/>
              </a:gs>
            </a:gsLst>
            <a:path path="circle">
              <a:fillToRect b="50%" l="50%" r="50%" t="50%"/>
            </a:path>
            <a:tileRect/>
          </a:gradFill>
          <a:ln cap="flat" cmpd="sng" w="28575">
            <a:solidFill>
              <a:srgbClr val="274E1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 name="Google Shape;369;g21d43ad4b80_2_1148"/>
          <p:cNvSpPr txBox="1"/>
          <p:nvPr/>
        </p:nvSpPr>
        <p:spPr>
          <a:xfrm>
            <a:off x="3845138" y="3510175"/>
            <a:ext cx="1768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BsmtSF1</a:t>
            </a:r>
            <a:endParaRPr b="1" sz="2000"/>
          </a:p>
          <a:p>
            <a:pPr indent="0" lvl="0" marL="0" rtl="0" algn="l">
              <a:spcBef>
                <a:spcPts val="0"/>
              </a:spcBef>
              <a:spcAft>
                <a:spcPts val="0"/>
              </a:spcAft>
              <a:buNone/>
            </a:pPr>
            <a:r>
              <a:rPr b="1" lang="en-US" sz="2000"/>
              <a:t>Corr: 0.37</a:t>
            </a:r>
            <a:endParaRPr b="1" sz="2000"/>
          </a:p>
        </p:txBody>
      </p:sp>
      <p:sp>
        <p:nvSpPr>
          <p:cNvPr id="370" name="Google Shape;370;g21d43ad4b80_2_1148"/>
          <p:cNvSpPr txBox="1"/>
          <p:nvPr/>
        </p:nvSpPr>
        <p:spPr>
          <a:xfrm>
            <a:off x="5778802" y="3510175"/>
            <a:ext cx="16134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BsmtSF2</a:t>
            </a:r>
            <a:endParaRPr b="1" sz="2000"/>
          </a:p>
          <a:p>
            <a:pPr indent="0" lvl="0" marL="0" rtl="0" algn="l">
              <a:spcBef>
                <a:spcPts val="0"/>
              </a:spcBef>
              <a:spcAft>
                <a:spcPts val="0"/>
              </a:spcAft>
              <a:buNone/>
            </a:pPr>
            <a:r>
              <a:rPr b="1" lang="en-US" sz="2000"/>
              <a:t>Corr: 0.005</a:t>
            </a:r>
            <a:endParaRPr b="1" sz="2000"/>
          </a:p>
        </p:txBody>
      </p:sp>
      <p:sp>
        <p:nvSpPr>
          <p:cNvPr id="371" name="Google Shape;371;g21d43ad4b80_2_1148"/>
          <p:cNvSpPr txBox="1"/>
          <p:nvPr/>
        </p:nvSpPr>
        <p:spPr>
          <a:xfrm>
            <a:off x="794175" y="3470575"/>
            <a:ext cx="2374500" cy="87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100">
                <a:solidFill>
                  <a:schemeClr val="dk1"/>
                </a:solidFill>
                <a:latin typeface="Roboto"/>
                <a:ea typeface="Roboto"/>
                <a:cs typeface="Roboto"/>
                <a:sym typeface="Roboto"/>
              </a:rPr>
              <a:t>TotalSqrFootage</a:t>
            </a:r>
            <a:endParaRPr b="1" sz="21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b="1" lang="en-US" sz="2100">
                <a:solidFill>
                  <a:schemeClr val="dk1"/>
                </a:solidFill>
                <a:latin typeface="Roboto"/>
                <a:ea typeface="Roboto"/>
                <a:cs typeface="Roboto"/>
                <a:sym typeface="Roboto"/>
              </a:rPr>
              <a:t>Corr: 0.7</a:t>
            </a:r>
            <a:endParaRPr b="1" sz="2100">
              <a:solidFill>
                <a:schemeClr val="dk1"/>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g20a22f60d97_0_5"/>
          <p:cNvSpPr txBox="1"/>
          <p:nvPr>
            <p:ph type="title"/>
          </p:nvPr>
        </p:nvSpPr>
        <p:spPr>
          <a:xfrm>
            <a:off x="838200" y="180700"/>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Some other data pre-processing steps</a:t>
            </a:r>
            <a:endParaRPr/>
          </a:p>
        </p:txBody>
      </p:sp>
      <p:sp>
        <p:nvSpPr>
          <p:cNvPr id="377" name="Google Shape;377;g20a22f60d97_0_5"/>
          <p:cNvSpPr txBox="1"/>
          <p:nvPr>
            <p:ph idx="1" type="body"/>
          </p:nvPr>
        </p:nvSpPr>
        <p:spPr>
          <a:xfrm>
            <a:off x="694225" y="1506400"/>
            <a:ext cx="10659600" cy="4670400"/>
          </a:xfrm>
          <a:prstGeom prst="rect">
            <a:avLst/>
          </a:prstGeom>
        </p:spPr>
        <p:txBody>
          <a:bodyPr anchorCtr="0" anchor="t" bIns="45700" lIns="91425" spcFirstLastPara="1" rIns="91425" wrap="square" tIns="45700">
            <a:noAutofit/>
          </a:bodyPr>
          <a:lstStyle/>
          <a:p>
            <a:pPr indent="-393700" lvl="0" marL="457200" rtl="0" algn="l">
              <a:lnSpc>
                <a:spcPct val="100000"/>
              </a:lnSpc>
              <a:spcBef>
                <a:spcPts val="0"/>
              </a:spcBef>
              <a:spcAft>
                <a:spcPts val="0"/>
              </a:spcAft>
              <a:buSzPts val="2600"/>
              <a:buChar char="❖"/>
            </a:pPr>
            <a:r>
              <a:rPr lang="en-US" sz="2600"/>
              <a:t>Null Imputation:</a:t>
            </a:r>
            <a:endParaRPr sz="2600"/>
          </a:p>
          <a:p>
            <a:pPr indent="0" lvl="0" marL="457200" rtl="0" algn="l">
              <a:lnSpc>
                <a:spcPct val="100000"/>
              </a:lnSpc>
              <a:spcBef>
                <a:spcPts val="0"/>
              </a:spcBef>
              <a:spcAft>
                <a:spcPts val="0"/>
              </a:spcAft>
              <a:buNone/>
            </a:pPr>
            <a:r>
              <a:rPr lang="en-US" sz="2600"/>
              <a:t>  Numerical Data: Simple Imputer with Strategy= mean</a:t>
            </a:r>
            <a:endParaRPr sz="2600"/>
          </a:p>
          <a:p>
            <a:pPr indent="0" lvl="0" marL="457200" rtl="0" algn="l">
              <a:lnSpc>
                <a:spcPct val="100000"/>
              </a:lnSpc>
              <a:spcBef>
                <a:spcPts val="0"/>
              </a:spcBef>
              <a:spcAft>
                <a:spcPts val="0"/>
              </a:spcAft>
              <a:buNone/>
            </a:pPr>
            <a:r>
              <a:rPr lang="en-US" sz="2600"/>
              <a:t>  Categorical Data: Replaced nulls </a:t>
            </a:r>
            <a:r>
              <a:rPr lang="en-US" sz="2600"/>
              <a:t>with “unknown”</a:t>
            </a:r>
            <a:endParaRPr sz="2600"/>
          </a:p>
          <a:p>
            <a:pPr indent="0" lvl="0" marL="457200" rtl="0" algn="l">
              <a:lnSpc>
                <a:spcPct val="100000"/>
              </a:lnSpc>
              <a:spcBef>
                <a:spcPts val="0"/>
              </a:spcBef>
              <a:spcAft>
                <a:spcPts val="0"/>
              </a:spcAft>
              <a:buNone/>
            </a:pPr>
            <a:r>
              <a:t/>
            </a:r>
            <a:endParaRPr sz="2600"/>
          </a:p>
          <a:p>
            <a:pPr indent="-393700" lvl="0" marL="457200" rtl="0" algn="l">
              <a:spcBef>
                <a:spcPts val="0"/>
              </a:spcBef>
              <a:spcAft>
                <a:spcPts val="0"/>
              </a:spcAft>
              <a:buSzPts val="2600"/>
              <a:buChar char="❖"/>
            </a:pPr>
            <a:r>
              <a:rPr lang="en-US" sz="2600"/>
              <a:t>Created dummy for Categorical features using get_dummies() from Pandas Library.</a:t>
            </a:r>
            <a:endParaRPr sz="2600"/>
          </a:p>
          <a:p>
            <a:pPr indent="0" lvl="0" marL="457200" rtl="0" algn="l">
              <a:spcBef>
                <a:spcPts val="0"/>
              </a:spcBef>
              <a:spcAft>
                <a:spcPts val="0"/>
              </a:spcAft>
              <a:buNone/>
            </a:pPr>
            <a:r>
              <a:t/>
            </a:r>
            <a:endParaRPr sz="2600"/>
          </a:p>
          <a:p>
            <a:pPr indent="-393700" lvl="0" marL="457200" rtl="0" algn="l">
              <a:spcBef>
                <a:spcPts val="1000"/>
              </a:spcBef>
              <a:spcAft>
                <a:spcPts val="0"/>
              </a:spcAft>
              <a:buSzPts val="2600"/>
              <a:buChar char="❖"/>
            </a:pPr>
            <a:r>
              <a:rPr lang="en-US" sz="2600"/>
              <a:t>Standardized Predictors and response variable using StandardScalar()</a:t>
            </a:r>
            <a:endParaRPr sz="2600"/>
          </a:p>
          <a:p>
            <a:pPr indent="0" lvl="0" marL="457200" rtl="0" algn="l">
              <a:spcBef>
                <a:spcPts val="1000"/>
              </a:spcBef>
              <a:spcAft>
                <a:spcPts val="0"/>
              </a:spcAft>
              <a:buNone/>
            </a:pPr>
            <a:r>
              <a:t/>
            </a:r>
            <a:endParaRPr sz="2600"/>
          </a:p>
          <a:p>
            <a:pPr indent="-393700" lvl="0" marL="457200" rtl="0" algn="l">
              <a:spcBef>
                <a:spcPts val="1000"/>
              </a:spcBef>
              <a:spcAft>
                <a:spcPts val="0"/>
              </a:spcAft>
              <a:buSzPts val="2600"/>
              <a:buChar char="❖"/>
            </a:pPr>
            <a:r>
              <a:rPr lang="en-US" sz="2600"/>
              <a:t>Dropped one predictor from a pair of 2 highly correlated predictor.</a:t>
            </a:r>
            <a:endParaRPr sz="2600"/>
          </a:p>
          <a:p>
            <a:pPr indent="0" lvl="0" marL="457200" rtl="0" algn="l">
              <a:spcBef>
                <a:spcPts val="1000"/>
              </a:spcBef>
              <a:spcAft>
                <a:spcPts val="0"/>
              </a:spcAft>
              <a:buNone/>
            </a:pPr>
            <a:r>
              <a:t/>
            </a:r>
            <a:endParaRPr sz="2600"/>
          </a:p>
          <a:p>
            <a:pPr indent="0" lvl="0" marL="457200" rtl="0" algn="l">
              <a:lnSpc>
                <a:spcPct val="90000"/>
              </a:lnSpc>
              <a:spcBef>
                <a:spcPts val="1000"/>
              </a:spcBef>
              <a:spcAft>
                <a:spcPts val="0"/>
              </a:spcAft>
              <a:buNone/>
            </a:pPr>
            <a:r>
              <a:t/>
            </a:r>
            <a:endParaRPr sz="2600"/>
          </a:p>
          <a:p>
            <a:pPr indent="0" lvl="0" marL="457200" rtl="0" algn="l">
              <a:lnSpc>
                <a:spcPct val="70000"/>
              </a:lnSpc>
              <a:spcBef>
                <a:spcPts val="1000"/>
              </a:spcBef>
              <a:spcAft>
                <a:spcPts val="0"/>
              </a:spcAft>
              <a:buNone/>
            </a:pPr>
            <a:r>
              <a:t/>
            </a:r>
            <a:endParaRPr sz="26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g20a22f60d97_0_20"/>
          <p:cNvSpPr txBox="1"/>
          <p:nvPr>
            <p:ph type="title"/>
          </p:nvPr>
        </p:nvSpPr>
        <p:spPr>
          <a:xfrm>
            <a:off x="838200" y="259825"/>
            <a:ext cx="10515600" cy="7932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sz="4100"/>
              <a:t>Model Selection</a:t>
            </a:r>
            <a:endParaRPr b="1" sz="4100"/>
          </a:p>
        </p:txBody>
      </p:sp>
      <p:sp>
        <p:nvSpPr>
          <p:cNvPr id="383" name="Google Shape;383;g20a22f60d97_0_20"/>
          <p:cNvSpPr txBox="1"/>
          <p:nvPr>
            <p:ph idx="1" type="body"/>
          </p:nvPr>
        </p:nvSpPr>
        <p:spPr>
          <a:xfrm>
            <a:off x="491425" y="1448750"/>
            <a:ext cx="6465000" cy="4887600"/>
          </a:xfrm>
          <a:prstGeom prst="rect">
            <a:avLst/>
          </a:prstGeom>
        </p:spPr>
        <p:txBody>
          <a:bodyPr anchorCtr="0" anchor="t" bIns="45700" lIns="91425" spcFirstLastPara="1" rIns="91425" wrap="square" tIns="45700">
            <a:noAutofit/>
          </a:bodyPr>
          <a:lstStyle/>
          <a:p>
            <a:pPr indent="-335438" lvl="0" marL="457200" rtl="0" algn="l">
              <a:lnSpc>
                <a:spcPct val="115000"/>
              </a:lnSpc>
              <a:spcBef>
                <a:spcPts val="1000"/>
              </a:spcBef>
              <a:spcAft>
                <a:spcPts val="0"/>
              </a:spcAft>
              <a:buSzPts val="1683"/>
              <a:buChar char="•"/>
            </a:pPr>
            <a:r>
              <a:rPr b="1" lang="en-US" sz="1682"/>
              <a:t>Gradient Boosting Regressor Model</a:t>
            </a:r>
            <a:endParaRPr b="1" sz="1682"/>
          </a:p>
          <a:p>
            <a:pPr indent="0" lvl="0" marL="457200" rtl="0" algn="l">
              <a:lnSpc>
                <a:spcPct val="115000"/>
              </a:lnSpc>
              <a:spcBef>
                <a:spcPts val="1000"/>
              </a:spcBef>
              <a:spcAft>
                <a:spcPts val="0"/>
              </a:spcAft>
              <a:buNone/>
            </a:pPr>
            <a:r>
              <a:rPr lang="en-US" sz="1582"/>
              <a:t>Capture complex interactions between features</a:t>
            </a:r>
            <a:endParaRPr sz="1582"/>
          </a:p>
          <a:p>
            <a:pPr indent="-335438" lvl="0" marL="457200" rtl="0" algn="l">
              <a:lnSpc>
                <a:spcPct val="115000"/>
              </a:lnSpc>
              <a:spcBef>
                <a:spcPts val="1000"/>
              </a:spcBef>
              <a:spcAft>
                <a:spcPts val="0"/>
              </a:spcAft>
              <a:buSzPts val="1683"/>
              <a:buChar char="•"/>
            </a:pPr>
            <a:r>
              <a:rPr b="1" lang="en-US" sz="1682"/>
              <a:t>Lasso Regression</a:t>
            </a:r>
            <a:endParaRPr sz="1682"/>
          </a:p>
          <a:p>
            <a:pPr indent="0" lvl="0" marL="457200" rtl="0" algn="l">
              <a:lnSpc>
                <a:spcPct val="115000"/>
              </a:lnSpc>
              <a:spcBef>
                <a:spcPts val="1000"/>
              </a:spcBef>
              <a:spcAft>
                <a:spcPts val="0"/>
              </a:spcAft>
              <a:buSzPts val="852"/>
              <a:buNone/>
            </a:pPr>
            <a:r>
              <a:rPr lang="en-US" sz="1582"/>
              <a:t>Handle high-dimensional data, identify important features, irrelevant or highly correlated</a:t>
            </a:r>
            <a:endParaRPr sz="1582"/>
          </a:p>
          <a:p>
            <a:pPr indent="-335438" lvl="0" marL="457200" rtl="0" algn="l">
              <a:lnSpc>
                <a:spcPct val="115000"/>
              </a:lnSpc>
              <a:spcBef>
                <a:spcPts val="1000"/>
              </a:spcBef>
              <a:spcAft>
                <a:spcPts val="0"/>
              </a:spcAft>
              <a:buSzPts val="1683"/>
              <a:buChar char="•"/>
            </a:pPr>
            <a:r>
              <a:rPr b="1" lang="en-US" sz="1682"/>
              <a:t>Ridge Regression Model</a:t>
            </a:r>
            <a:endParaRPr sz="1682"/>
          </a:p>
          <a:p>
            <a:pPr indent="457200" lvl="0" marL="0" rtl="0" algn="l">
              <a:lnSpc>
                <a:spcPct val="115000"/>
              </a:lnSpc>
              <a:spcBef>
                <a:spcPts val="1000"/>
              </a:spcBef>
              <a:spcAft>
                <a:spcPts val="0"/>
              </a:spcAft>
              <a:buSzPts val="852"/>
              <a:buNone/>
            </a:pPr>
            <a:r>
              <a:rPr lang="en-US" sz="1582"/>
              <a:t>Handle multicollinearity and prevent overfitting</a:t>
            </a:r>
            <a:endParaRPr sz="1582"/>
          </a:p>
          <a:p>
            <a:pPr indent="-335438" lvl="0" marL="457200" rtl="0" algn="l">
              <a:lnSpc>
                <a:spcPct val="115000"/>
              </a:lnSpc>
              <a:spcBef>
                <a:spcPts val="1000"/>
              </a:spcBef>
              <a:spcAft>
                <a:spcPts val="0"/>
              </a:spcAft>
              <a:buSzPts val="1683"/>
              <a:buChar char="•"/>
            </a:pPr>
            <a:r>
              <a:rPr b="1" lang="en-US" sz="1682"/>
              <a:t>Random Forest Model</a:t>
            </a:r>
            <a:endParaRPr sz="1682"/>
          </a:p>
          <a:p>
            <a:pPr indent="0" lvl="0" marL="457200" rtl="0" algn="l">
              <a:lnSpc>
                <a:spcPct val="115000"/>
              </a:lnSpc>
              <a:spcBef>
                <a:spcPts val="1000"/>
              </a:spcBef>
              <a:spcAft>
                <a:spcPts val="0"/>
              </a:spcAft>
              <a:buClr>
                <a:srgbClr val="000000"/>
              </a:buClr>
              <a:buSzPts val="852"/>
              <a:buFont typeface="Arial"/>
              <a:buNone/>
            </a:pPr>
            <a:r>
              <a:rPr lang="en-US" sz="1582"/>
              <a:t>Handle non-linear relationships, missing values, and outliers</a:t>
            </a:r>
            <a:endParaRPr sz="1582"/>
          </a:p>
          <a:p>
            <a:pPr indent="-329088" lvl="0" marL="457200" rtl="0" algn="l">
              <a:lnSpc>
                <a:spcPct val="115000"/>
              </a:lnSpc>
              <a:spcBef>
                <a:spcPts val="1000"/>
              </a:spcBef>
              <a:spcAft>
                <a:spcPts val="0"/>
              </a:spcAft>
              <a:buSzPts val="1583"/>
              <a:buChar char="•"/>
            </a:pPr>
            <a:r>
              <a:rPr b="1" lang="en-US" sz="1582"/>
              <a:t>Support Vector Regression</a:t>
            </a:r>
            <a:r>
              <a:rPr lang="en-US" sz="1582"/>
              <a:t>:</a:t>
            </a:r>
            <a:endParaRPr sz="1582"/>
          </a:p>
          <a:p>
            <a:pPr indent="0" lvl="0" marL="457200" rtl="0" algn="l">
              <a:lnSpc>
                <a:spcPct val="115000"/>
              </a:lnSpc>
              <a:spcBef>
                <a:spcPts val="1000"/>
              </a:spcBef>
              <a:spcAft>
                <a:spcPts val="0"/>
              </a:spcAft>
              <a:buNone/>
            </a:pPr>
            <a:r>
              <a:rPr lang="en-US" sz="1582"/>
              <a:t>Handle complex relationships between variables and provide accurate predictions even with noisy data</a:t>
            </a:r>
            <a:endParaRPr sz="1582"/>
          </a:p>
          <a:p>
            <a:pPr indent="0" lvl="0" marL="0" rtl="0" algn="l">
              <a:lnSpc>
                <a:spcPct val="115000"/>
              </a:lnSpc>
              <a:spcBef>
                <a:spcPts val="1000"/>
              </a:spcBef>
              <a:spcAft>
                <a:spcPts val="0"/>
              </a:spcAft>
              <a:buSzPts val="852"/>
              <a:buNone/>
            </a:pPr>
            <a:r>
              <a:t/>
            </a:r>
            <a:endParaRPr sz="1682"/>
          </a:p>
        </p:txBody>
      </p:sp>
      <p:pic>
        <p:nvPicPr>
          <p:cNvPr id="384" name="Google Shape;384;g20a22f60d97_0_20"/>
          <p:cNvPicPr preferRelativeResize="0"/>
          <p:nvPr/>
        </p:nvPicPr>
        <p:blipFill>
          <a:blip r:embed="rId3">
            <a:alphaModFix/>
          </a:blip>
          <a:stretch>
            <a:fillRect/>
          </a:stretch>
        </p:blipFill>
        <p:spPr>
          <a:xfrm>
            <a:off x="7291825" y="1448750"/>
            <a:ext cx="4292100" cy="42921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grpSp>
        <p:nvGrpSpPr>
          <p:cNvPr id="389" name="Google Shape;389;g238a4db7d63_0_6"/>
          <p:cNvGrpSpPr/>
          <p:nvPr/>
        </p:nvGrpSpPr>
        <p:grpSpPr>
          <a:xfrm>
            <a:off x="411773" y="1657259"/>
            <a:ext cx="4744381" cy="1232769"/>
            <a:chOff x="308838" y="1242975"/>
            <a:chExt cx="3558375" cy="924600"/>
          </a:xfrm>
        </p:grpSpPr>
        <p:cxnSp>
          <p:nvCxnSpPr>
            <p:cNvPr id="390" name="Google Shape;390;g238a4db7d63_0_6"/>
            <p:cNvCxnSpPr/>
            <p:nvPr/>
          </p:nvCxnSpPr>
          <p:spPr>
            <a:xfrm rot="10800000">
              <a:off x="2642013" y="1654113"/>
              <a:ext cx="1225200" cy="0"/>
            </a:xfrm>
            <a:prstGeom prst="straightConnector1">
              <a:avLst/>
            </a:prstGeom>
            <a:noFill/>
            <a:ln cap="flat" cmpd="sng" w="9525">
              <a:solidFill>
                <a:srgbClr val="249C90"/>
              </a:solidFill>
              <a:prstDash val="solid"/>
              <a:round/>
              <a:headEnd len="sm" w="sm" type="none"/>
              <a:tailEnd len="med" w="med" type="oval"/>
            </a:ln>
          </p:spPr>
        </p:cxnSp>
        <p:sp>
          <p:nvSpPr>
            <p:cNvPr id="391" name="Google Shape;391;g238a4db7d63_0_6"/>
            <p:cNvSpPr txBox="1"/>
            <p:nvPr/>
          </p:nvSpPr>
          <p:spPr>
            <a:xfrm>
              <a:off x="308838" y="1242975"/>
              <a:ext cx="2124000" cy="9246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600">
                  <a:latin typeface="Roboto"/>
                  <a:ea typeface="Roboto"/>
                  <a:cs typeface="Roboto"/>
                  <a:sym typeface="Roboto"/>
                </a:rPr>
                <a:t>Data</a:t>
              </a:r>
              <a:r>
                <a:rPr b="1" lang="en-US" sz="1600">
                  <a:latin typeface="Roboto"/>
                  <a:ea typeface="Roboto"/>
                  <a:cs typeface="Roboto"/>
                  <a:sym typeface="Roboto"/>
                </a:rPr>
                <a:t> Partitioning</a:t>
              </a:r>
              <a:endParaRPr b="1" sz="16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0"/>
                </a:spcAft>
                <a:buNone/>
              </a:pPr>
              <a:r>
                <a:rPr lang="en-US" sz="1100">
                  <a:latin typeface="Roboto"/>
                  <a:ea typeface="Roboto"/>
                  <a:cs typeface="Roboto"/>
                  <a:sym typeface="Roboto"/>
                </a:rPr>
                <a:t>Split data into three sets: </a:t>
              </a:r>
              <a:r>
                <a:rPr b="1" lang="en-US" sz="1100">
                  <a:latin typeface="Roboto"/>
                  <a:ea typeface="Roboto"/>
                  <a:cs typeface="Roboto"/>
                  <a:sym typeface="Roboto"/>
                </a:rPr>
                <a:t>training</a:t>
              </a:r>
              <a:r>
                <a:rPr lang="en-US" sz="1100">
                  <a:latin typeface="Roboto"/>
                  <a:ea typeface="Roboto"/>
                  <a:cs typeface="Roboto"/>
                  <a:sym typeface="Roboto"/>
                </a:rPr>
                <a:t> set, </a:t>
              </a:r>
              <a:r>
                <a:rPr b="1" lang="en-US" sz="1100">
                  <a:latin typeface="Roboto"/>
                  <a:ea typeface="Roboto"/>
                  <a:cs typeface="Roboto"/>
                  <a:sym typeface="Roboto"/>
                </a:rPr>
                <a:t>validation</a:t>
              </a:r>
              <a:r>
                <a:rPr lang="en-US" sz="1100">
                  <a:latin typeface="Roboto"/>
                  <a:ea typeface="Roboto"/>
                  <a:cs typeface="Roboto"/>
                  <a:sym typeface="Roboto"/>
                </a:rPr>
                <a:t> set, and </a:t>
              </a:r>
              <a:r>
                <a:rPr b="1" lang="en-US" sz="1100">
                  <a:latin typeface="Roboto"/>
                  <a:ea typeface="Roboto"/>
                  <a:cs typeface="Roboto"/>
                  <a:sym typeface="Roboto"/>
                </a:rPr>
                <a:t>test</a:t>
              </a:r>
              <a:r>
                <a:rPr lang="en-US" sz="1100">
                  <a:latin typeface="Roboto"/>
                  <a:ea typeface="Roboto"/>
                  <a:cs typeface="Roboto"/>
                  <a:sym typeface="Roboto"/>
                </a:rPr>
                <a:t> set</a:t>
              </a:r>
              <a:endParaRPr sz="1100">
                <a:latin typeface="Roboto"/>
                <a:ea typeface="Roboto"/>
                <a:cs typeface="Roboto"/>
                <a:sym typeface="Roboto"/>
              </a:endParaRPr>
            </a:p>
            <a:p>
              <a:pPr indent="0" lvl="0" marL="0" rtl="0" algn="l">
                <a:spcBef>
                  <a:spcPts val="2100"/>
                </a:spcBef>
                <a:spcAft>
                  <a:spcPts val="2100"/>
                </a:spcAft>
                <a:buNone/>
              </a:pPr>
              <a:r>
                <a:rPr lang="en-US" sz="1100">
                  <a:latin typeface="Roboto"/>
                  <a:ea typeface="Roboto"/>
                  <a:cs typeface="Roboto"/>
                  <a:sym typeface="Roboto"/>
                </a:rPr>
                <a:t>The training set is used to train the models</a:t>
              </a:r>
              <a:r>
                <a:rPr lang="en-US" sz="1100">
                  <a:latin typeface="Roboto"/>
                  <a:ea typeface="Roboto"/>
                  <a:cs typeface="Roboto"/>
                  <a:sym typeface="Roboto"/>
                </a:rPr>
                <a:t>.</a:t>
              </a:r>
              <a:endParaRPr b="1" sz="1100">
                <a:latin typeface="Roboto"/>
                <a:ea typeface="Roboto"/>
                <a:cs typeface="Roboto"/>
                <a:sym typeface="Roboto"/>
              </a:endParaRPr>
            </a:p>
          </p:txBody>
        </p:sp>
      </p:grpSp>
      <p:grpSp>
        <p:nvGrpSpPr>
          <p:cNvPr id="392" name="Google Shape;392;g238a4db7d63_0_6"/>
          <p:cNvGrpSpPr/>
          <p:nvPr/>
        </p:nvGrpSpPr>
        <p:grpSpPr>
          <a:xfrm>
            <a:off x="411773" y="3528078"/>
            <a:ext cx="4350691" cy="1232769"/>
            <a:chOff x="308838" y="2646125"/>
            <a:chExt cx="3263100" cy="924600"/>
          </a:xfrm>
        </p:grpSpPr>
        <p:cxnSp>
          <p:nvCxnSpPr>
            <p:cNvPr id="393" name="Google Shape;393;g238a4db7d63_0_6"/>
            <p:cNvCxnSpPr/>
            <p:nvPr/>
          </p:nvCxnSpPr>
          <p:spPr>
            <a:xfrm rot="10800000">
              <a:off x="2641938" y="3108425"/>
              <a:ext cx="930000" cy="0"/>
            </a:xfrm>
            <a:prstGeom prst="straightConnector1">
              <a:avLst/>
            </a:prstGeom>
            <a:noFill/>
            <a:ln cap="flat" cmpd="sng" w="9525">
              <a:solidFill>
                <a:srgbClr val="1F887E"/>
              </a:solidFill>
              <a:prstDash val="solid"/>
              <a:round/>
              <a:headEnd len="sm" w="sm" type="none"/>
              <a:tailEnd len="med" w="med" type="oval"/>
            </a:ln>
          </p:spPr>
        </p:cxnSp>
        <p:sp>
          <p:nvSpPr>
            <p:cNvPr id="394" name="Google Shape;394;g238a4db7d63_0_6"/>
            <p:cNvSpPr txBox="1"/>
            <p:nvPr/>
          </p:nvSpPr>
          <p:spPr>
            <a:xfrm>
              <a:off x="308838" y="2646125"/>
              <a:ext cx="2124000" cy="9246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600">
                  <a:latin typeface="Roboto"/>
                  <a:ea typeface="Roboto"/>
                  <a:cs typeface="Roboto"/>
                  <a:sym typeface="Roboto"/>
                </a:rPr>
                <a:t>Model Evaluation</a:t>
              </a:r>
              <a:endParaRPr b="1" sz="16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2100"/>
                </a:spcAft>
                <a:buNone/>
              </a:pPr>
              <a:r>
                <a:rPr lang="en-US" sz="1100">
                  <a:latin typeface="Roboto"/>
                  <a:ea typeface="Roboto"/>
                  <a:cs typeface="Roboto"/>
                  <a:sym typeface="Roboto"/>
                </a:rPr>
                <a:t>The validation set is used to evaluate the model's performance using the </a:t>
              </a:r>
              <a:r>
                <a:rPr b="1" lang="en-US" sz="1100">
                  <a:latin typeface="Roboto"/>
                  <a:ea typeface="Roboto"/>
                  <a:cs typeface="Roboto"/>
                  <a:sym typeface="Roboto"/>
                </a:rPr>
                <a:t>RMSE</a:t>
              </a:r>
              <a:r>
                <a:rPr lang="en-US" sz="1100">
                  <a:latin typeface="Roboto"/>
                  <a:ea typeface="Roboto"/>
                  <a:cs typeface="Roboto"/>
                  <a:sym typeface="Roboto"/>
                </a:rPr>
                <a:t> and </a:t>
              </a:r>
              <a:r>
                <a:rPr b="1" lang="en-US" sz="1100">
                  <a:latin typeface="Roboto"/>
                  <a:ea typeface="Roboto"/>
                  <a:cs typeface="Roboto"/>
                  <a:sym typeface="Roboto"/>
                </a:rPr>
                <a:t>R-squared</a:t>
              </a:r>
              <a:r>
                <a:rPr lang="en-US" sz="1100">
                  <a:latin typeface="Roboto"/>
                  <a:ea typeface="Roboto"/>
                  <a:cs typeface="Roboto"/>
                  <a:sym typeface="Roboto"/>
                </a:rPr>
                <a:t> metrics</a:t>
              </a:r>
              <a:r>
                <a:rPr lang="en-US" sz="1100">
                  <a:latin typeface="Roboto"/>
                  <a:ea typeface="Roboto"/>
                  <a:cs typeface="Roboto"/>
                  <a:sym typeface="Roboto"/>
                </a:rPr>
                <a:t>.</a:t>
              </a:r>
              <a:endParaRPr b="1" sz="1100">
                <a:latin typeface="Roboto"/>
                <a:ea typeface="Roboto"/>
                <a:cs typeface="Roboto"/>
                <a:sym typeface="Roboto"/>
              </a:endParaRPr>
            </a:p>
          </p:txBody>
        </p:sp>
      </p:grpSp>
      <p:grpSp>
        <p:nvGrpSpPr>
          <p:cNvPr id="395" name="Google Shape;395;g238a4db7d63_0_6"/>
          <p:cNvGrpSpPr/>
          <p:nvPr/>
        </p:nvGrpSpPr>
        <p:grpSpPr>
          <a:xfrm>
            <a:off x="6210161" y="1139229"/>
            <a:ext cx="5550195" cy="3999310"/>
            <a:chOff x="4657738" y="854443"/>
            <a:chExt cx="4162750" cy="2999557"/>
          </a:xfrm>
        </p:grpSpPr>
        <p:cxnSp>
          <p:nvCxnSpPr>
            <p:cNvPr id="396" name="Google Shape;396;g238a4db7d63_0_6"/>
            <p:cNvCxnSpPr/>
            <p:nvPr/>
          </p:nvCxnSpPr>
          <p:spPr>
            <a:xfrm>
              <a:off x="4657738" y="3854000"/>
              <a:ext cx="1838700" cy="0"/>
            </a:xfrm>
            <a:prstGeom prst="straightConnector1">
              <a:avLst/>
            </a:prstGeom>
            <a:noFill/>
            <a:ln cap="flat" cmpd="sng" w="9525">
              <a:solidFill>
                <a:srgbClr val="1D7E74"/>
              </a:solidFill>
              <a:prstDash val="solid"/>
              <a:round/>
              <a:headEnd len="sm" w="sm" type="none"/>
              <a:tailEnd len="med" w="med" type="oval"/>
            </a:ln>
          </p:spPr>
        </p:cxnSp>
        <p:sp>
          <p:nvSpPr>
            <p:cNvPr id="397" name="Google Shape;397;g238a4db7d63_0_6"/>
            <p:cNvSpPr txBox="1"/>
            <p:nvPr/>
          </p:nvSpPr>
          <p:spPr>
            <a:xfrm>
              <a:off x="6696488" y="854443"/>
              <a:ext cx="2124000" cy="9246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1600">
                  <a:latin typeface="Roboto"/>
                  <a:ea typeface="Roboto"/>
                  <a:cs typeface="Roboto"/>
                  <a:sym typeface="Roboto"/>
                </a:rPr>
                <a:t>Final Output</a:t>
              </a:r>
              <a:endParaRPr b="1" sz="16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2100"/>
                </a:spcAft>
                <a:buNone/>
              </a:pPr>
              <a:r>
                <a:rPr lang="en-US" sz="1100">
                  <a:latin typeface="Roboto"/>
                  <a:ea typeface="Roboto"/>
                  <a:cs typeface="Roboto"/>
                  <a:sym typeface="Roboto"/>
                </a:rPr>
                <a:t>The </a:t>
              </a:r>
              <a:r>
                <a:rPr b="1" lang="en-US" sz="1100">
                  <a:latin typeface="Roboto"/>
                  <a:ea typeface="Roboto"/>
                  <a:cs typeface="Roboto"/>
                  <a:sym typeface="Roboto"/>
                </a:rPr>
                <a:t>final predicted values</a:t>
              </a:r>
              <a:r>
                <a:rPr lang="en-US" sz="1100">
                  <a:latin typeface="Roboto"/>
                  <a:ea typeface="Roboto"/>
                  <a:cs typeface="Roboto"/>
                  <a:sym typeface="Roboto"/>
                </a:rPr>
                <a:t> are stored in a data frame along with the ID values of the test set data to create the final output</a:t>
              </a:r>
              <a:endParaRPr b="1" sz="1100">
                <a:latin typeface="Roboto"/>
                <a:ea typeface="Roboto"/>
                <a:cs typeface="Roboto"/>
                <a:sym typeface="Roboto"/>
              </a:endParaRPr>
            </a:p>
          </p:txBody>
        </p:sp>
      </p:grpSp>
      <p:grpSp>
        <p:nvGrpSpPr>
          <p:cNvPr id="398" name="Google Shape;398;g238a4db7d63_0_6"/>
          <p:cNvGrpSpPr/>
          <p:nvPr/>
        </p:nvGrpSpPr>
        <p:grpSpPr>
          <a:xfrm>
            <a:off x="6946276" y="2205428"/>
            <a:ext cx="4887305" cy="3788200"/>
            <a:chOff x="5209838" y="1654113"/>
            <a:chExt cx="3665570" cy="2841221"/>
          </a:xfrm>
        </p:grpSpPr>
        <p:sp>
          <p:nvSpPr>
            <p:cNvPr id="399" name="Google Shape;399;g238a4db7d63_0_6"/>
            <p:cNvSpPr txBox="1"/>
            <p:nvPr/>
          </p:nvSpPr>
          <p:spPr>
            <a:xfrm>
              <a:off x="6751408" y="3570733"/>
              <a:ext cx="2124000" cy="9246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b="1" lang="en-US" sz="1600">
                  <a:solidFill>
                    <a:schemeClr val="dk1"/>
                  </a:solidFill>
                  <a:latin typeface="Roboto"/>
                  <a:ea typeface="Roboto"/>
                  <a:cs typeface="Roboto"/>
                  <a:sym typeface="Roboto"/>
                </a:rPr>
                <a:t>Weighted Average</a:t>
              </a:r>
              <a:endParaRPr b="1" sz="16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US" sz="1100">
                  <a:solidFill>
                    <a:schemeClr val="dk1"/>
                  </a:solidFill>
                  <a:latin typeface="Roboto"/>
                  <a:ea typeface="Roboto"/>
                  <a:cs typeface="Roboto"/>
                  <a:sym typeface="Roboto"/>
                </a:rPr>
                <a:t>The predictions from each model are combined with different weights to create a </a:t>
              </a:r>
              <a:r>
                <a:rPr b="1" lang="en-US" sz="1100">
                  <a:solidFill>
                    <a:schemeClr val="dk1"/>
                  </a:solidFill>
                  <a:latin typeface="Roboto"/>
                  <a:ea typeface="Roboto"/>
                  <a:cs typeface="Roboto"/>
                  <a:sym typeface="Roboto"/>
                </a:rPr>
                <a:t>weighted average</a:t>
              </a:r>
              <a:r>
                <a:rPr lang="en-US" sz="1100">
                  <a:solidFill>
                    <a:schemeClr val="dk1"/>
                  </a:solidFill>
                  <a:latin typeface="Roboto"/>
                  <a:ea typeface="Roboto"/>
                  <a:cs typeface="Roboto"/>
                  <a:sym typeface="Roboto"/>
                </a:rPr>
                <a:t> of the predicted values.</a:t>
              </a:r>
              <a:endParaRPr sz="1100">
                <a:latin typeface="Roboto"/>
                <a:ea typeface="Roboto"/>
                <a:cs typeface="Roboto"/>
                <a:sym typeface="Roboto"/>
              </a:endParaRPr>
            </a:p>
            <a:p>
              <a:pPr indent="0" lvl="0" marL="0" rtl="0" algn="l">
                <a:spcBef>
                  <a:spcPts val="2100"/>
                </a:spcBef>
                <a:spcAft>
                  <a:spcPts val="2100"/>
                </a:spcAft>
                <a:buNone/>
              </a:pPr>
              <a:r>
                <a:rPr lang="en-US" sz="1100">
                  <a:latin typeface="Roboto"/>
                  <a:ea typeface="Roboto"/>
                  <a:cs typeface="Roboto"/>
                  <a:sym typeface="Roboto"/>
                </a:rPr>
                <a:t>.</a:t>
              </a:r>
              <a:endParaRPr b="1" sz="1100">
                <a:latin typeface="Roboto"/>
                <a:ea typeface="Roboto"/>
                <a:cs typeface="Roboto"/>
                <a:sym typeface="Roboto"/>
              </a:endParaRPr>
            </a:p>
          </p:txBody>
        </p:sp>
        <p:cxnSp>
          <p:nvCxnSpPr>
            <p:cNvPr id="400" name="Google Shape;400;g238a4db7d63_0_6"/>
            <p:cNvCxnSpPr/>
            <p:nvPr/>
          </p:nvCxnSpPr>
          <p:spPr>
            <a:xfrm>
              <a:off x="5209838" y="1654113"/>
              <a:ext cx="1286700" cy="0"/>
            </a:xfrm>
            <a:prstGeom prst="straightConnector1">
              <a:avLst/>
            </a:prstGeom>
            <a:noFill/>
            <a:ln cap="flat" cmpd="sng" w="9525">
              <a:solidFill>
                <a:srgbClr val="155B54"/>
              </a:solidFill>
              <a:prstDash val="solid"/>
              <a:round/>
              <a:headEnd len="sm" w="sm" type="none"/>
              <a:tailEnd len="med" w="med" type="oval"/>
            </a:ln>
          </p:spPr>
        </p:cxnSp>
      </p:grpSp>
      <p:grpSp>
        <p:nvGrpSpPr>
          <p:cNvPr id="401" name="Google Shape;401;g238a4db7d63_0_6"/>
          <p:cNvGrpSpPr/>
          <p:nvPr/>
        </p:nvGrpSpPr>
        <p:grpSpPr>
          <a:xfrm>
            <a:off x="7480196" y="3084390"/>
            <a:ext cx="4280160" cy="1232769"/>
            <a:chOff x="5610288" y="2313350"/>
            <a:chExt cx="3210200" cy="924600"/>
          </a:xfrm>
        </p:grpSpPr>
        <p:cxnSp>
          <p:nvCxnSpPr>
            <p:cNvPr id="402" name="Google Shape;402;g238a4db7d63_0_6"/>
            <p:cNvCxnSpPr/>
            <p:nvPr/>
          </p:nvCxnSpPr>
          <p:spPr>
            <a:xfrm>
              <a:off x="5610288" y="2775650"/>
              <a:ext cx="886200" cy="0"/>
            </a:xfrm>
            <a:prstGeom prst="straightConnector1">
              <a:avLst/>
            </a:prstGeom>
            <a:noFill/>
            <a:ln cap="flat" cmpd="sng" w="9525">
              <a:solidFill>
                <a:srgbClr val="1B786E"/>
              </a:solidFill>
              <a:prstDash val="solid"/>
              <a:round/>
              <a:headEnd len="sm" w="sm" type="none"/>
              <a:tailEnd len="med" w="med" type="oval"/>
            </a:ln>
          </p:spPr>
        </p:cxnSp>
        <p:sp>
          <p:nvSpPr>
            <p:cNvPr id="403" name="Google Shape;403;g238a4db7d63_0_6"/>
            <p:cNvSpPr txBox="1"/>
            <p:nvPr/>
          </p:nvSpPr>
          <p:spPr>
            <a:xfrm>
              <a:off x="6696488" y="2313350"/>
              <a:ext cx="2124000" cy="9246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b="1" lang="en-US" sz="1600">
                  <a:solidFill>
                    <a:schemeClr val="dk1"/>
                  </a:solidFill>
                  <a:latin typeface="Roboto"/>
                  <a:ea typeface="Roboto"/>
                  <a:cs typeface="Roboto"/>
                  <a:sym typeface="Roboto"/>
                </a:rPr>
                <a:t>Model Combination</a:t>
              </a:r>
              <a:endParaRPr b="1" sz="16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US" sz="1100">
                  <a:solidFill>
                    <a:schemeClr val="dk1"/>
                  </a:solidFill>
                  <a:latin typeface="Roboto"/>
                  <a:ea typeface="Roboto"/>
                  <a:cs typeface="Roboto"/>
                  <a:sym typeface="Roboto"/>
                </a:rPr>
                <a:t>Ensemble of regression models</a:t>
              </a:r>
              <a:r>
                <a:rPr lang="en-US" sz="1100">
                  <a:solidFill>
                    <a:schemeClr val="dk1"/>
                  </a:solidFill>
                  <a:latin typeface="Roboto"/>
                  <a:ea typeface="Roboto"/>
                  <a:cs typeface="Roboto"/>
                  <a:sym typeface="Roboto"/>
                </a:rPr>
                <a:t> to </a:t>
              </a:r>
              <a:r>
                <a:rPr b="1" lang="en-US" sz="1100">
                  <a:solidFill>
                    <a:schemeClr val="dk1"/>
                  </a:solidFill>
                  <a:latin typeface="Roboto"/>
                  <a:ea typeface="Roboto"/>
                  <a:cs typeface="Roboto"/>
                  <a:sym typeface="Roboto"/>
                </a:rPr>
                <a:t>make predictions on the test set</a:t>
              </a:r>
              <a:endParaRPr b="1" sz="1100">
                <a:solidFill>
                  <a:schemeClr val="dk1"/>
                </a:solidFill>
                <a:latin typeface="Roboto"/>
                <a:ea typeface="Roboto"/>
                <a:cs typeface="Roboto"/>
                <a:sym typeface="Roboto"/>
              </a:endParaRPr>
            </a:p>
            <a:p>
              <a:pPr indent="0" lvl="0" marL="0" rtl="0" algn="l">
                <a:spcBef>
                  <a:spcPts val="2100"/>
                </a:spcBef>
                <a:spcAft>
                  <a:spcPts val="2100"/>
                </a:spcAft>
                <a:buNone/>
              </a:pPr>
              <a:r>
                <a:t/>
              </a:r>
              <a:endParaRPr sz="1100">
                <a:latin typeface="Roboto"/>
                <a:ea typeface="Roboto"/>
                <a:cs typeface="Roboto"/>
                <a:sym typeface="Roboto"/>
              </a:endParaRPr>
            </a:p>
          </p:txBody>
        </p:sp>
      </p:grpSp>
      <p:grpSp>
        <p:nvGrpSpPr>
          <p:cNvPr id="404" name="Google Shape;404;g238a4db7d63_0_6"/>
          <p:cNvGrpSpPr/>
          <p:nvPr/>
        </p:nvGrpSpPr>
        <p:grpSpPr>
          <a:xfrm>
            <a:off x="3468228" y="873268"/>
            <a:ext cx="5229469" cy="5221233"/>
            <a:chOff x="2610905" y="610653"/>
            <a:chExt cx="3922200" cy="3922200"/>
          </a:xfrm>
        </p:grpSpPr>
        <p:sp>
          <p:nvSpPr>
            <p:cNvPr id="405" name="Google Shape;405;g238a4db7d63_0_6"/>
            <p:cNvSpPr/>
            <p:nvPr/>
          </p:nvSpPr>
          <p:spPr>
            <a:xfrm rot="-4980021">
              <a:off x="3204123" y="1186472"/>
              <a:ext cx="2771960" cy="2771960"/>
            </a:xfrm>
            <a:prstGeom prst="blockArc">
              <a:avLst>
                <a:gd fmla="val 12602522" name="adj1"/>
                <a:gd fmla="val 16867657" name="adj2"/>
                <a:gd fmla="val 20844" name="adj3"/>
              </a:avLst>
            </a:prstGeom>
            <a:solidFill>
              <a:srgbClr val="1F887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 name="Google Shape;406;g238a4db7d63_0_6"/>
            <p:cNvSpPr/>
            <p:nvPr/>
          </p:nvSpPr>
          <p:spPr>
            <a:xfrm rot="7920309">
              <a:off x="3183402" y="1183149"/>
              <a:ext cx="2777207" cy="2777207"/>
            </a:xfrm>
            <a:prstGeom prst="blockArc">
              <a:avLst>
                <a:gd fmla="val 12602522" name="adj1"/>
                <a:gd fmla="val 16867657" name="adj2"/>
                <a:gd fmla="val 20844" name="adj3"/>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 name="Google Shape;407;g238a4db7d63_0_6"/>
            <p:cNvSpPr/>
            <p:nvPr/>
          </p:nvSpPr>
          <p:spPr>
            <a:xfrm rot="3600063">
              <a:off x="3186335" y="1195681"/>
              <a:ext cx="2777488" cy="2777488"/>
            </a:xfrm>
            <a:prstGeom prst="blockArc">
              <a:avLst>
                <a:gd fmla="val 12602522" name="adj1"/>
                <a:gd fmla="val 16867657" name="adj2"/>
                <a:gd fmla="val 20844" name="adj3"/>
              </a:avLst>
            </a:prstGeom>
            <a:solidFill>
              <a:srgbClr val="155B5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 name="Google Shape;408;g238a4db7d63_0_6"/>
            <p:cNvSpPr/>
            <p:nvPr/>
          </p:nvSpPr>
          <p:spPr>
            <a:xfrm rot="4024705">
              <a:off x="5326681" y="1940898"/>
              <a:ext cx="578477" cy="579147"/>
            </a:xfrm>
            <a:prstGeom prst="pie">
              <a:avLst>
                <a:gd fmla="val 6190354" name="adj1"/>
                <a:gd fmla="val 14996165" name="adj2"/>
              </a:avLst>
            </a:prstGeom>
            <a:solidFill>
              <a:srgbClr val="1B786E"/>
            </a:solidFill>
            <a:ln>
              <a:noFill/>
            </a:ln>
            <a:effectLst>
              <a:outerShdw blurRad="142875" rotWithShape="0" algn="bl">
                <a:srgbClr val="000000">
                  <a:alpha val="43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 name="Google Shape;409;g238a4db7d63_0_6"/>
            <p:cNvSpPr/>
            <p:nvPr/>
          </p:nvSpPr>
          <p:spPr>
            <a:xfrm rot="-6816027">
              <a:off x="5326729" y="1940918"/>
              <a:ext cx="578485" cy="579035"/>
            </a:xfrm>
            <a:prstGeom prst="pie">
              <a:avLst>
                <a:gd fmla="val 4028252" name="adj1"/>
                <a:gd fmla="val 17183677" name="adj2"/>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 name="Google Shape;410;g238a4db7d63_0_6"/>
            <p:cNvSpPr/>
            <p:nvPr/>
          </p:nvSpPr>
          <p:spPr>
            <a:xfrm rot="-9359762">
              <a:off x="3193941" y="1176205"/>
              <a:ext cx="2777287" cy="2777287"/>
            </a:xfrm>
            <a:prstGeom prst="blockArc">
              <a:avLst>
                <a:gd fmla="val 12602522" name="adj1"/>
                <a:gd fmla="val 16867657" name="adj2"/>
                <a:gd fmla="val 20844" name="adj3"/>
              </a:avLst>
            </a:prstGeom>
            <a:solidFill>
              <a:srgbClr val="1D7E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 name="Google Shape;411;g238a4db7d63_0_6"/>
            <p:cNvSpPr/>
            <p:nvPr/>
          </p:nvSpPr>
          <p:spPr>
            <a:xfrm rot="-8936366">
              <a:off x="3659126" y="3173505"/>
              <a:ext cx="578551" cy="578963"/>
            </a:xfrm>
            <a:prstGeom prst="pie">
              <a:avLst>
                <a:gd fmla="val 6190354" name="adj1"/>
                <a:gd fmla="val 14996165" name="adj2"/>
              </a:avLst>
            </a:prstGeom>
            <a:solidFill>
              <a:srgbClr val="1F887E"/>
            </a:solidFill>
            <a:ln>
              <a:noFill/>
            </a:ln>
            <a:effectLst>
              <a:outerShdw blurRad="142875" rotWithShape="0" algn="bl">
                <a:srgbClr val="000000">
                  <a:alpha val="43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 name="Google Shape;412;g238a4db7d63_0_6"/>
            <p:cNvSpPr/>
            <p:nvPr/>
          </p:nvSpPr>
          <p:spPr>
            <a:xfrm rot="1824498">
              <a:off x="3659375" y="3173497"/>
              <a:ext cx="578475" cy="578885"/>
            </a:xfrm>
            <a:prstGeom prst="pie">
              <a:avLst>
                <a:gd fmla="val 4028252" name="adj1"/>
                <a:gd fmla="val 17183677" name="adj2"/>
              </a:avLst>
            </a:prstGeom>
            <a:solidFill>
              <a:srgbClr val="1F887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 name="Google Shape;413;g238a4db7d63_0_6"/>
            <p:cNvSpPr/>
            <p:nvPr/>
          </p:nvSpPr>
          <p:spPr>
            <a:xfrm rot="-600092">
              <a:off x="3198852" y="1195456"/>
              <a:ext cx="2777611" cy="2777611"/>
            </a:xfrm>
            <a:prstGeom prst="blockArc">
              <a:avLst>
                <a:gd fmla="val 12513247" name="adj1"/>
                <a:gd fmla="val 16867657" name="adj2"/>
                <a:gd fmla="val 20844" name="adj3"/>
              </a:avLst>
            </a:prstGeom>
            <a:solidFill>
              <a:srgbClr val="249C9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 name="Google Shape;414;g238a4db7d63_0_6"/>
            <p:cNvSpPr/>
            <p:nvPr/>
          </p:nvSpPr>
          <p:spPr>
            <a:xfrm rot="-176551">
              <a:off x="4312105" y="1195442"/>
              <a:ext cx="578563" cy="579162"/>
            </a:xfrm>
            <a:prstGeom prst="pie">
              <a:avLst>
                <a:gd fmla="val 6190354" name="adj1"/>
                <a:gd fmla="val 14996165" name="adj2"/>
              </a:avLst>
            </a:prstGeom>
            <a:solidFill>
              <a:srgbClr val="155B54"/>
            </a:solidFill>
            <a:ln>
              <a:noFill/>
            </a:ln>
            <a:effectLst>
              <a:outerShdw blurRad="142875" rotWithShape="0" algn="bl">
                <a:srgbClr val="000000">
                  <a:alpha val="43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 name="Google Shape;415;g238a4db7d63_0_6"/>
            <p:cNvSpPr/>
            <p:nvPr/>
          </p:nvSpPr>
          <p:spPr>
            <a:xfrm rot="10584085">
              <a:off x="4312088" y="1195622"/>
              <a:ext cx="578340" cy="578939"/>
            </a:xfrm>
            <a:prstGeom prst="pie">
              <a:avLst>
                <a:gd fmla="val 4028252" name="adj1"/>
                <a:gd fmla="val 17183677" name="adj2"/>
              </a:avLst>
            </a:prstGeom>
            <a:solidFill>
              <a:srgbClr val="155B5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 name="Google Shape;416;g238a4db7d63_0_6"/>
            <p:cNvSpPr/>
            <p:nvPr/>
          </p:nvSpPr>
          <p:spPr>
            <a:xfrm rot="8344778">
              <a:off x="4940929" y="3162886"/>
              <a:ext cx="578465" cy="578888"/>
            </a:xfrm>
            <a:prstGeom prst="pie">
              <a:avLst>
                <a:gd fmla="val 6190354" name="adj1"/>
                <a:gd fmla="val 14996165" name="adj2"/>
              </a:avLst>
            </a:prstGeom>
            <a:solidFill>
              <a:srgbClr val="1D7E74"/>
            </a:solidFill>
            <a:ln>
              <a:noFill/>
            </a:ln>
            <a:effectLst>
              <a:outerShdw blurRad="142875" rotWithShape="0" algn="bl">
                <a:srgbClr val="000000">
                  <a:alpha val="43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 name="Google Shape;417;g238a4db7d63_0_6"/>
            <p:cNvSpPr/>
            <p:nvPr/>
          </p:nvSpPr>
          <p:spPr>
            <a:xfrm rot="-2495643">
              <a:off x="4941000" y="3162728"/>
              <a:ext cx="578445" cy="579093"/>
            </a:xfrm>
            <a:prstGeom prst="pie">
              <a:avLst>
                <a:gd fmla="val 4028252" name="adj1"/>
                <a:gd fmla="val 17183677" name="adj2"/>
              </a:avLst>
            </a:prstGeom>
            <a:solidFill>
              <a:srgbClr val="1D7E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 name="Google Shape;418;g238a4db7d63_0_6"/>
            <p:cNvSpPr/>
            <p:nvPr/>
          </p:nvSpPr>
          <p:spPr>
            <a:xfrm rot="-4556960">
              <a:off x="3257335" y="1939059"/>
              <a:ext cx="578302" cy="578957"/>
            </a:xfrm>
            <a:prstGeom prst="pie">
              <a:avLst>
                <a:gd fmla="val 6190354" name="adj1"/>
                <a:gd fmla="val 14996165" name="adj2"/>
              </a:avLst>
            </a:prstGeom>
            <a:solidFill>
              <a:srgbClr val="249C90"/>
            </a:solidFill>
            <a:ln>
              <a:noFill/>
            </a:ln>
            <a:effectLst>
              <a:outerShdw blurRad="142875" rotWithShape="0" algn="bl">
                <a:srgbClr val="000000">
                  <a:alpha val="43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 name="Google Shape;419;g238a4db7d63_0_6"/>
            <p:cNvSpPr/>
            <p:nvPr/>
          </p:nvSpPr>
          <p:spPr>
            <a:xfrm rot="6204541">
              <a:off x="3257468" y="1938977"/>
              <a:ext cx="578264" cy="578917"/>
            </a:xfrm>
            <a:prstGeom prst="pie">
              <a:avLst>
                <a:gd fmla="val 4028252" name="adj1"/>
                <a:gd fmla="val 17183677" name="adj2"/>
              </a:avLst>
            </a:prstGeom>
            <a:solidFill>
              <a:srgbClr val="249C9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20" name="Google Shape;420;g238a4db7d63_0_6"/>
          <p:cNvSpPr txBox="1"/>
          <p:nvPr>
            <p:ph type="title"/>
          </p:nvPr>
        </p:nvSpPr>
        <p:spPr>
          <a:xfrm>
            <a:off x="411775" y="75425"/>
            <a:ext cx="10515600" cy="10638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sz="3600"/>
              <a:t>Model Training and Prediction Workflow</a:t>
            </a:r>
            <a:endParaRPr b="1" sz="3600"/>
          </a:p>
        </p:txBody>
      </p:sp>
      <p:sp>
        <p:nvSpPr>
          <p:cNvPr id="421" name="Google Shape;421;g238a4db7d63_0_6"/>
          <p:cNvSpPr txBox="1"/>
          <p:nvPr/>
        </p:nvSpPr>
        <p:spPr>
          <a:xfrm>
            <a:off x="3508549" y="1745588"/>
            <a:ext cx="677100" cy="354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2100">
                <a:solidFill>
                  <a:srgbClr val="1B786E"/>
                </a:solidFill>
                <a:latin typeface="Roboto"/>
                <a:ea typeface="Roboto"/>
                <a:cs typeface="Roboto"/>
                <a:sym typeface="Roboto"/>
              </a:rPr>
              <a:t>01</a:t>
            </a:r>
            <a:endParaRPr b="1" sz="2100">
              <a:solidFill>
                <a:srgbClr val="1B786E"/>
              </a:solidFill>
              <a:latin typeface="Roboto"/>
              <a:ea typeface="Roboto"/>
              <a:cs typeface="Roboto"/>
              <a:sym typeface="Roboto"/>
            </a:endParaRPr>
          </a:p>
        </p:txBody>
      </p:sp>
      <p:sp>
        <p:nvSpPr>
          <p:cNvPr id="422" name="Google Shape;422;g238a4db7d63_0_6"/>
          <p:cNvSpPr txBox="1"/>
          <p:nvPr/>
        </p:nvSpPr>
        <p:spPr>
          <a:xfrm>
            <a:off x="8092274" y="1745588"/>
            <a:ext cx="677100" cy="354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2100">
                <a:solidFill>
                  <a:srgbClr val="1B786E"/>
                </a:solidFill>
                <a:latin typeface="Roboto"/>
                <a:ea typeface="Roboto"/>
                <a:cs typeface="Roboto"/>
                <a:sym typeface="Roboto"/>
              </a:rPr>
              <a:t>05</a:t>
            </a:r>
            <a:endParaRPr b="1" sz="2100">
              <a:solidFill>
                <a:srgbClr val="1B786E"/>
              </a:solidFill>
              <a:latin typeface="Roboto"/>
              <a:ea typeface="Roboto"/>
              <a:cs typeface="Roboto"/>
              <a:sym typeface="Roboto"/>
            </a:endParaRPr>
          </a:p>
        </p:txBody>
      </p:sp>
      <p:sp>
        <p:nvSpPr>
          <p:cNvPr id="423" name="Google Shape;423;g238a4db7d63_0_6"/>
          <p:cNvSpPr txBox="1"/>
          <p:nvPr/>
        </p:nvSpPr>
        <p:spPr>
          <a:xfrm>
            <a:off x="8171824" y="3230526"/>
            <a:ext cx="677100" cy="354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2100">
                <a:solidFill>
                  <a:srgbClr val="1B786E"/>
                </a:solidFill>
                <a:latin typeface="Roboto"/>
                <a:ea typeface="Roboto"/>
                <a:cs typeface="Roboto"/>
                <a:sym typeface="Roboto"/>
              </a:rPr>
              <a:t>04</a:t>
            </a:r>
            <a:endParaRPr b="1" sz="2100">
              <a:solidFill>
                <a:srgbClr val="1B786E"/>
              </a:solidFill>
              <a:latin typeface="Roboto"/>
              <a:ea typeface="Roboto"/>
              <a:cs typeface="Roboto"/>
              <a:sym typeface="Roboto"/>
            </a:endParaRPr>
          </a:p>
        </p:txBody>
      </p:sp>
      <p:sp>
        <p:nvSpPr>
          <p:cNvPr id="424" name="Google Shape;424;g238a4db7d63_0_6"/>
          <p:cNvSpPr txBox="1"/>
          <p:nvPr/>
        </p:nvSpPr>
        <p:spPr>
          <a:xfrm>
            <a:off x="8172999" y="4684638"/>
            <a:ext cx="677100" cy="354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2100">
                <a:solidFill>
                  <a:srgbClr val="1B786E"/>
                </a:solidFill>
                <a:latin typeface="Roboto"/>
                <a:ea typeface="Roboto"/>
                <a:cs typeface="Roboto"/>
                <a:sym typeface="Roboto"/>
              </a:rPr>
              <a:t>03</a:t>
            </a:r>
            <a:endParaRPr b="1" sz="2100">
              <a:solidFill>
                <a:srgbClr val="1B786E"/>
              </a:solidFill>
              <a:latin typeface="Roboto"/>
              <a:ea typeface="Roboto"/>
              <a:cs typeface="Roboto"/>
              <a:sym typeface="Roboto"/>
            </a:endParaRPr>
          </a:p>
        </p:txBody>
      </p:sp>
      <p:sp>
        <p:nvSpPr>
          <p:cNvPr id="425" name="Google Shape;425;g238a4db7d63_0_6"/>
          <p:cNvSpPr txBox="1"/>
          <p:nvPr/>
        </p:nvSpPr>
        <p:spPr>
          <a:xfrm>
            <a:off x="3508549" y="3661013"/>
            <a:ext cx="677100" cy="354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2100">
                <a:solidFill>
                  <a:srgbClr val="1B786E"/>
                </a:solidFill>
                <a:latin typeface="Roboto"/>
                <a:ea typeface="Roboto"/>
                <a:cs typeface="Roboto"/>
                <a:sym typeface="Roboto"/>
              </a:rPr>
              <a:t>02</a:t>
            </a:r>
            <a:endParaRPr b="1" sz="2100">
              <a:solidFill>
                <a:srgbClr val="1B786E"/>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g20a22f60d97_0_25"/>
          <p:cNvSpPr txBox="1"/>
          <p:nvPr>
            <p:ph type="title"/>
          </p:nvPr>
        </p:nvSpPr>
        <p:spPr>
          <a:xfrm>
            <a:off x="175425" y="0"/>
            <a:ext cx="10515600" cy="112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3700"/>
              <a:t>Model Evaluation</a:t>
            </a:r>
            <a:endParaRPr sz="3700"/>
          </a:p>
        </p:txBody>
      </p:sp>
      <p:pic>
        <p:nvPicPr>
          <p:cNvPr id="431" name="Google Shape;431;g20a22f60d97_0_25"/>
          <p:cNvPicPr preferRelativeResize="0"/>
          <p:nvPr/>
        </p:nvPicPr>
        <p:blipFill>
          <a:blip r:embed="rId3">
            <a:alphaModFix/>
          </a:blip>
          <a:stretch>
            <a:fillRect/>
          </a:stretch>
        </p:blipFill>
        <p:spPr>
          <a:xfrm>
            <a:off x="6276875" y="3299063"/>
            <a:ext cx="5741600" cy="3451322"/>
          </a:xfrm>
          <a:prstGeom prst="rect">
            <a:avLst/>
          </a:prstGeom>
          <a:noFill/>
          <a:ln cap="flat" cmpd="sng" w="9525">
            <a:solidFill>
              <a:schemeClr val="lt1"/>
            </a:solidFill>
            <a:prstDash val="solid"/>
            <a:round/>
            <a:headEnd len="sm" w="sm" type="none"/>
            <a:tailEnd len="sm" w="sm" type="none"/>
          </a:ln>
        </p:spPr>
      </p:pic>
      <p:sp>
        <p:nvSpPr>
          <p:cNvPr id="432" name="Google Shape;432;g20a22f60d97_0_25"/>
          <p:cNvSpPr txBox="1"/>
          <p:nvPr/>
        </p:nvSpPr>
        <p:spPr>
          <a:xfrm>
            <a:off x="993300" y="957150"/>
            <a:ext cx="105156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t>Root Mean Squared Error (RMSE)</a:t>
            </a:r>
            <a:endParaRPr b="1" sz="1800"/>
          </a:p>
          <a:p>
            <a:pPr indent="-342900" lvl="0" marL="457200" rtl="0" algn="l">
              <a:spcBef>
                <a:spcPts val="0"/>
              </a:spcBef>
              <a:spcAft>
                <a:spcPts val="0"/>
              </a:spcAft>
              <a:buSzPts val="1800"/>
              <a:buChar char="●"/>
            </a:pPr>
            <a:r>
              <a:rPr lang="en-US" sz="1800"/>
              <a:t>M</a:t>
            </a:r>
            <a:r>
              <a:rPr lang="en-US" sz="1800"/>
              <a:t>easures the difference between the predicted values and the actual values of a dataset.</a:t>
            </a:r>
            <a:endParaRPr sz="1800"/>
          </a:p>
          <a:p>
            <a:pPr indent="-342900" lvl="0" marL="457200" rtl="0" algn="l">
              <a:spcBef>
                <a:spcPts val="0"/>
              </a:spcBef>
              <a:spcAft>
                <a:spcPts val="0"/>
              </a:spcAft>
              <a:buSzPts val="1800"/>
              <a:buChar char="●"/>
            </a:pPr>
            <a:r>
              <a:rPr lang="en-US" sz="1800"/>
              <a:t>Lower RMSE indicates a more accurate model</a:t>
            </a:r>
            <a:r>
              <a:rPr lang="en-US"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R-squared</a:t>
            </a:r>
            <a:endParaRPr b="1" sz="1800"/>
          </a:p>
          <a:p>
            <a:pPr indent="-342900" lvl="0" marL="457200" rtl="0" algn="l">
              <a:spcBef>
                <a:spcPts val="0"/>
              </a:spcBef>
              <a:spcAft>
                <a:spcPts val="0"/>
              </a:spcAft>
              <a:buSzPts val="1800"/>
              <a:buChar char="●"/>
            </a:pPr>
            <a:r>
              <a:rPr lang="en-US" sz="1800"/>
              <a:t>The R-squared measures how well a regression model fits the data.</a:t>
            </a:r>
            <a:endParaRPr sz="1800"/>
          </a:p>
          <a:p>
            <a:pPr indent="-342900" lvl="0" marL="457200" rtl="0" algn="l">
              <a:spcBef>
                <a:spcPts val="0"/>
              </a:spcBef>
              <a:spcAft>
                <a:spcPts val="0"/>
              </a:spcAft>
              <a:buSzPts val="1800"/>
              <a:buChar char="●"/>
            </a:pPr>
            <a:r>
              <a:rPr lang="en-US" sz="1800"/>
              <a:t>A higher R-squared indicates a better fit.</a:t>
            </a:r>
            <a:endParaRPr sz="1800"/>
          </a:p>
        </p:txBody>
      </p:sp>
      <p:sp>
        <p:nvSpPr>
          <p:cNvPr id="433" name="Google Shape;433;g20a22f60d97_0_25"/>
          <p:cNvSpPr/>
          <p:nvPr/>
        </p:nvSpPr>
        <p:spPr>
          <a:xfrm>
            <a:off x="1433475" y="5647525"/>
            <a:ext cx="256200" cy="226200"/>
          </a:xfrm>
          <a:prstGeom prst="star5">
            <a:avLst>
              <a:gd fmla="val 19098" name="adj"/>
              <a:gd fmla="val 105146" name="hf"/>
              <a:gd fmla="val 110557" name="vf"/>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g20a22f60d97_0_25"/>
          <p:cNvSpPr/>
          <p:nvPr/>
        </p:nvSpPr>
        <p:spPr>
          <a:xfrm>
            <a:off x="7227175" y="5647525"/>
            <a:ext cx="256200" cy="226200"/>
          </a:xfrm>
          <a:prstGeom prst="star5">
            <a:avLst>
              <a:gd fmla="val 19098" name="adj"/>
              <a:gd fmla="val 105146" name="hf"/>
              <a:gd fmla="val 110557" name="vf"/>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5" name="Google Shape;435;g20a22f60d97_0_25"/>
          <p:cNvPicPr preferRelativeResize="0"/>
          <p:nvPr/>
        </p:nvPicPr>
        <p:blipFill>
          <a:blip r:embed="rId4">
            <a:alphaModFix/>
          </a:blip>
          <a:stretch>
            <a:fillRect/>
          </a:stretch>
        </p:blipFill>
        <p:spPr>
          <a:xfrm>
            <a:off x="480925" y="3323788"/>
            <a:ext cx="5669775" cy="3401875"/>
          </a:xfrm>
          <a:prstGeom prst="rect">
            <a:avLst/>
          </a:prstGeom>
          <a:noFill/>
          <a:ln cap="flat" cmpd="sng" w="9525">
            <a:solidFill>
              <a:srgbClr val="B7B7B7"/>
            </a:solidFill>
            <a:prstDash val="solid"/>
            <a:round/>
            <a:headEnd len="sm" w="sm" type="none"/>
            <a:tailEnd len="sm" w="sm" type="none"/>
          </a:ln>
        </p:spPr>
      </p:pic>
      <p:sp>
        <p:nvSpPr>
          <p:cNvPr id="436" name="Google Shape;436;g20a22f60d97_0_25"/>
          <p:cNvSpPr/>
          <p:nvPr/>
        </p:nvSpPr>
        <p:spPr>
          <a:xfrm>
            <a:off x="1433475" y="5647525"/>
            <a:ext cx="256200" cy="226200"/>
          </a:xfrm>
          <a:prstGeom prst="star5">
            <a:avLst>
              <a:gd fmla="val 19098" name="adj"/>
              <a:gd fmla="val 105146" name="hf"/>
              <a:gd fmla="val 110557" name="vf"/>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g20a22f60d97_0_4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a:t>Ensemble Method</a:t>
            </a:r>
            <a:endParaRPr b="1"/>
          </a:p>
        </p:txBody>
      </p:sp>
      <p:sp>
        <p:nvSpPr>
          <p:cNvPr id="442" name="Google Shape;442;g20a22f60d97_0_49"/>
          <p:cNvSpPr txBox="1"/>
          <p:nvPr>
            <p:ph idx="1" type="body"/>
          </p:nvPr>
        </p:nvSpPr>
        <p:spPr>
          <a:xfrm>
            <a:off x="838200" y="1690825"/>
            <a:ext cx="10515600" cy="12189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sz="2700"/>
              <a:t>U</a:t>
            </a:r>
            <a:r>
              <a:rPr lang="en-US" sz="2700"/>
              <a:t>se an ensemble of regression models to improve prediction accuracy and provides a robust framework for handling large datasets with complex relationships between variables</a:t>
            </a:r>
            <a:endParaRPr sz="2700"/>
          </a:p>
        </p:txBody>
      </p:sp>
      <p:pic>
        <p:nvPicPr>
          <p:cNvPr id="443" name="Google Shape;443;g20a22f60d97_0_49"/>
          <p:cNvPicPr preferRelativeResize="0"/>
          <p:nvPr/>
        </p:nvPicPr>
        <p:blipFill>
          <a:blip r:embed="rId3">
            <a:alphaModFix/>
          </a:blip>
          <a:stretch>
            <a:fillRect/>
          </a:stretch>
        </p:blipFill>
        <p:spPr>
          <a:xfrm>
            <a:off x="0" y="3314892"/>
            <a:ext cx="12192000" cy="298251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g21d43ad4b80_3_0"/>
          <p:cNvSpPr txBox="1"/>
          <p:nvPr>
            <p:ph type="title"/>
          </p:nvPr>
        </p:nvSpPr>
        <p:spPr>
          <a:xfrm>
            <a:off x="838200" y="365125"/>
            <a:ext cx="10515600" cy="8772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Final Result</a:t>
            </a:r>
            <a:endParaRPr/>
          </a:p>
        </p:txBody>
      </p:sp>
      <p:sp>
        <p:nvSpPr>
          <p:cNvPr id="449" name="Google Shape;449;g21d43ad4b80_3_0"/>
          <p:cNvSpPr txBox="1"/>
          <p:nvPr/>
        </p:nvSpPr>
        <p:spPr>
          <a:xfrm>
            <a:off x="8609100" y="2921100"/>
            <a:ext cx="3489300" cy="10158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en-US" sz="1800">
                <a:solidFill>
                  <a:schemeClr val="dk1"/>
                </a:solidFill>
              </a:rPr>
              <a:t>Top 5% on Kaggle</a:t>
            </a:r>
            <a:endParaRPr sz="1800"/>
          </a:p>
          <a:p>
            <a:pPr indent="-342900" lvl="0" marL="457200" rtl="0" algn="l">
              <a:spcBef>
                <a:spcPts val="0"/>
              </a:spcBef>
              <a:spcAft>
                <a:spcPts val="0"/>
              </a:spcAft>
              <a:buSzPts val="1800"/>
              <a:buChar char="●"/>
            </a:pPr>
            <a:r>
              <a:rPr lang="en-US" sz="1800"/>
              <a:t>RMSE = 0.1217</a:t>
            </a:r>
            <a:endParaRPr sz="1800"/>
          </a:p>
          <a:p>
            <a:pPr indent="-342900" lvl="0" marL="457200" rtl="0" algn="l">
              <a:spcBef>
                <a:spcPts val="0"/>
              </a:spcBef>
              <a:spcAft>
                <a:spcPts val="0"/>
              </a:spcAft>
              <a:buSzPts val="1800"/>
              <a:buChar char="●"/>
            </a:pPr>
            <a:r>
              <a:rPr lang="en-US" sz="1800"/>
              <a:t>Model perform well</a:t>
            </a:r>
            <a:endParaRPr sz="1800"/>
          </a:p>
        </p:txBody>
      </p:sp>
      <p:pic>
        <p:nvPicPr>
          <p:cNvPr id="450" name="Google Shape;450;g21d43ad4b80_3_0"/>
          <p:cNvPicPr preferRelativeResize="0"/>
          <p:nvPr/>
        </p:nvPicPr>
        <p:blipFill>
          <a:blip r:embed="rId3">
            <a:alphaModFix/>
          </a:blip>
          <a:stretch>
            <a:fillRect/>
          </a:stretch>
        </p:blipFill>
        <p:spPr>
          <a:xfrm>
            <a:off x="406050" y="1242325"/>
            <a:ext cx="8042182" cy="5310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g21d43ad4b80_4_2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Sharing</a:t>
            </a:r>
            <a:endParaRPr/>
          </a:p>
        </p:txBody>
      </p:sp>
      <p:sp>
        <p:nvSpPr>
          <p:cNvPr id="456" name="Google Shape;456;g21d43ad4b80_4_29"/>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a:p>
            <a:pPr indent="-342900" lvl="0" marL="457200" marR="0" rtl="0" algn="l">
              <a:lnSpc>
                <a:spcPct val="90000"/>
              </a:lnSpc>
              <a:spcBef>
                <a:spcPts val="1000"/>
              </a:spcBef>
              <a:spcAft>
                <a:spcPts val="0"/>
              </a:spcAft>
              <a:buSzPts val="1800"/>
              <a:buAutoNum type="arabicPeriod"/>
            </a:pPr>
            <a:r>
              <a:rPr lang="en-US"/>
              <a:t>Become fast learners</a:t>
            </a:r>
            <a:endParaRPr/>
          </a:p>
          <a:p>
            <a:pPr indent="-342900" lvl="0" marL="457200" marR="0" rtl="0" algn="l">
              <a:lnSpc>
                <a:spcPct val="90000"/>
              </a:lnSpc>
              <a:spcBef>
                <a:spcPts val="0"/>
              </a:spcBef>
              <a:spcAft>
                <a:spcPts val="0"/>
              </a:spcAft>
              <a:buSzPts val="1800"/>
              <a:buAutoNum type="arabicPeriod"/>
            </a:pPr>
            <a:r>
              <a:rPr lang="en-US"/>
              <a:t>Real-world problem-solving skills</a:t>
            </a:r>
            <a:endParaRPr/>
          </a:p>
          <a:p>
            <a:pPr indent="-342900" lvl="0" marL="457200" marR="0" rtl="0" algn="l">
              <a:lnSpc>
                <a:spcPct val="90000"/>
              </a:lnSpc>
              <a:spcBef>
                <a:spcPts val="0"/>
              </a:spcBef>
              <a:spcAft>
                <a:spcPts val="0"/>
              </a:spcAft>
              <a:buSzPts val="1800"/>
              <a:buAutoNum type="arabicPeriod"/>
            </a:pPr>
            <a:r>
              <a:rPr lang="en-US"/>
              <a:t>Exposure to new techniques and algorithms</a:t>
            </a:r>
            <a:endParaRPr/>
          </a:p>
          <a:p>
            <a:pPr indent="-342900" lvl="0" marL="457200" marR="0" rtl="0" algn="l">
              <a:lnSpc>
                <a:spcPct val="90000"/>
              </a:lnSpc>
              <a:spcBef>
                <a:spcPts val="0"/>
              </a:spcBef>
              <a:spcAft>
                <a:spcPts val="0"/>
              </a:spcAft>
              <a:buSzPts val="1800"/>
              <a:buAutoNum type="arabicPeriod"/>
            </a:pPr>
            <a:r>
              <a:rPr lang="en-US"/>
              <a:t>Collaborative skills</a:t>
            </a:r>
            <a:endParaRPr/>
          </a:p>
          <a:p>
            <a:pPr indent="-342900" lvl="0" marL="457200" marR="0" rtl="0" algn="l">
              <a:lnSpc>
                <a:spcPct val="90000"/>
              </a:lnSpc>
              <a:spcBef>
                <a:spcPts val="0"/>
              </a:spcBef>
              <a:spcAft>
                <a:spcPts val="0"/>
              </a:spcAft>
              <a:buSzPts val="1800"/>
              <a:buAutoNum type="arabicPeriod"/>
            </a:pPr>
            <a:r>
              <a:rPr lang="en-US"/>
              <a:t>Feedback and improvement</a:t>
            </a:r>
            <a:endParaRPr sz="1200">
              <a:solidFill>
                <a:srgbClr val="374151"/>
              </a:solidFill>
              <a:highlight>
                <a:srgbClr val="F7F7F8"/>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descr="图表, 旭日形&#10;&#10;描述已自动生成" id="114" name="Google Shape;114;p3"/>
          <p:cNvPicPr preferRelativeResize="0"/>
          <p:nvPr>
            <p:ph idx="1" type="body"/>
          </p:nvPr>
        </p:nvPicPr>
        <p:blipFill rotWithShape="1">
          <a:blip r:embed="rId3">
            <a:alphaModFix/>
          </a:blip>
          <a:srcRect b="0" l="0" r="0" t="0"/>
          <a:stretch/>
        </p:blipFill>
        <p:spPr>
          <a:xfrm rot="-3415613">
            <a:off x="3586959" y="4414590"/>
            <a:ext cx="5694552" cy="5957393"/>
          </a:xfrm>
          <a:prstGeom prst="rect">
            <a:avLst/>
          </a:prstGeom>
          <a:noFill/>
          <a:ln>
            <a:noFill/>
          </a:ln>
        </p:spPr>
      </p:pic>
      <p:sp>
        <p:nvSpPr>
          <p:cNvPr id="115" name="Google Shape;115;p3"/>
          <p:cNvSpPr/>
          <p:nvPr/>
        </p:nvSpPr>
        <p:spPr>
          <a:xfrm>
            <a:off x="1364456" y="2471738"/>
            <a:ext cx="9901238" cy="9065418"/>
          </a:xfrm>
          <a:prstGeom prst="ellipse">
            <a:avLst/>
          </a:prstGeom>
          <a:no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Arial"/>
              <a:ea typeface="Arial"/>
              <a:cs typeface="Arial"/>
              <a:sym typeface="Arial"/>
            </a:endParaRPr>
          </a:p>
        </p:txBody>
      </p:sp>
      <p:sp>
        <p:nvSpPr>
          <p:cNvPr id="116" name="Google Shape;116;p3"/>
          <p:cNvSpPr/>
          <p:nvPr/>
        </p:nvSpPr>
        <p:spPr>
          <a:xfrm>
            <a:off x="1751254" y="3245571"/>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01</a:t>
            </a:r>
            <a:endParaRPr b="1" sz="2400" cap="none">
              <a:solidFill>
                <a:schemeClr val="dk1"/>
              </a:solidFill>
            </a:endParaRPr>
          </a:p>
        </p:txBody>
      </p:sp>
      <p:sp>
        <p:nvSpPr>
          <p:cNvPr id="117" name="Google Shape;117;p3"/>
          <p:cNvSpPr/>
          <p:nvPr/>
        </p:nvSpPr>
        <p:spPr>
          <a:xfrm>
            <a:off x="4838083" y="11123177"/>
            <a:ext cx="635794" cy="564424"/>
          </a:xfrm>
          <a:prstGeom prst="ellipse">
            <a:avLst/>
          </a:prstGeom>
          <a:solidFill>
            <a:srgbClr val="D0CE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18" name="Google Shape;118;p3"/>
          <p:cNvSpPr/>
          <p:nvPr/>
        </p:nvSpPr>
        <p:spPr>
          <a:xfrm>
            <a:off x="4588934" y="11123177"/>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dk1"/>
                </a:solidFill>
                <a:latin typeface="Arial"/>
                <a:ea typeface="Arial"/>
                <a:cs typeface="Arial"/>
                <a:sym typeface="Arial"/>
              </a:rPr>
              <a:t>06</a:t>
            </a:r>
            <a:endParaRPr b="0" sz="2400" cap="none">
              <a:solidFill>
                <a:schemeClr val="dk1"/>
              </a:solidFill>
              <a:latin typeface="Arial"/>
              <a:ea typeface="Arial"/>
              <a:cs typeface="Arial"/>
              <a:sym typeface="Arial"/>
            </a:endParaRPr>
          </a:p>
        </p:txBody>
      </p:sp>
      <p:sp>
        <p:nvSpPr>
          <p:cNvPr id="119" name="Google Shape;119;p3"/>
          <p:cNvSpPr/>
          <p:nvPr/>
        </p:nvSpPr>
        <p:spPr>
          <a:xfrm>
            <a:off x="8120214" y="10689760"/>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dk1"/>
                </a:solidFill>
                <a:latin typeface="Arial"/>
                <a:ea typeface="Arial"/>
                <a:cs typeface="Arial"/>
                <a:sym typeface="Arial"/>
              </a:rPr>
              <a:t>05</a:t>
            </a:r>
            <a:endParaRPr b="0" sz="2400" cap="none">
              <a:solidFill>
                <a:schemeClr val="dk1"/>
              </a:solidFill>
              <a:latin typeface="Arial"/>
              <a:ea typeface="Arial"/>
              <a:cs typeface="Arial"/>
              <a:sym typeface="Arial"/>
            </a:endParaRPr>
          </a:p>
        </p:txBody>
      </p:sp>
      <p:sp>
        <p:nvSpPr>
          <p:cNvPr id="120" name="Google Shape;120;p3"/>
          <p:cNvSpPr/>
          <p:nvPr/>
        </p:nvSpPr>
        <p:spPr>
          <a:xfrm>
            <a:off x="10426754" y="5512526"/>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04</a:t>
            </a:r>
            <a:endParaRPr b="1" sz="2400" cap="none">
              <a:solidFill>
                <a:schemeClr val="dk1"/>
              </a:solidFill>
            </a:endParaRPr>
          </a:p>
        </p:txBody>
      </p:sp>
      <p:sp>
        <p:nvSpPr>
          <p:cNvPr id="121" name="Google Shape;121;p3"/>
          <p:cNvSpPr/>
          <p:nvPr/>
        </p:nvSpPr>
        <p:spPr>
          <a:xfrm>
            <a:off x="10578395" y="3334153"/>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03</a:t>
            </a:r>
            <a:endParaRPr b="1" sz="2400" cap="none">
              <a:solidFill>
                <a:schemeClr val="dk1"/>
              </a:solidFill>
            </a:endParaRPr>
          </a:p>
        </p:txBody>
      </p:sp>
      <p:sp>
        <p:nvSpPr>
          <p:cNvPr id="122" name="Google Shape;122;p3"/>
          <p:cNvSpPr/>
          <p:nvPr/>
        </p:nvSpPr>
        <p:spPr>
          <a:xfrm>
            <a:off x="5603850" y="2028795"/>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02</a:t>
            </a:r>
            <a:endParaRPr b="1" sz="2400" cap="none">
              <a:solidFill>
                <a:schemeClr val="dk1"/>
              </a:solidFill>
            </a:endParaRPr>
          </a:p>
        </p:txBody>
      </p:sp>
      <p:sp>
        <p:nvSpPr>
          <p:cNvPr id="123" name="Google Shape;123;p3"/>
          <p:cNvSpPr txBox="1"/>
          <p:nvPr/>
        </p:nvSpPr>
        <p:spPr>
          <a:xfrm>
            <a:off x="1235560" y="3946124"/>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Team Introduction</a:t>
            </a:r>
            <a:endParaRPr b="1" sz="2400">
              <a:solidFill>
                <a:schemeClr val="dk1"/>
              </a:solidFill>
            </a:endParaRPr>
          </a:p>
        </p:txBody>
      </p:sp>
      <p:sp>
        <p:nvSpPr>
          <p:cNvPr id="124" name="Google Shape;124;p3"/>
          <p:cNvSpPr txBox="1"/>
          <p:nvPr/>
        </p:nvSpPr>
        <p:spPr>
          <a:xfrm>
            <a:off x="5027877" y="2643281"/>
            <a:ext cx="2971222" cy="461665"/>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b="1" lang="en-US" sz="2400">
                <a:solidFill>
                  <a:schemeClr val="dk1"/>
                </a:solidFill>
              </a:rPr>
              <a:t>Case Background</a:t>
            </a:r>
            <a:endParaRPr sz="2400">
              <a:solidFill>
                <a:schemeClr val="dk1"/>
              </a:solidFill>
              <a:latin typeface="Arial"/>
              <a:ea typeface="Arial"/>
              <a:cs typeface="Arial"/>
              <a:sym typeface="Arial"/>
            </a:endParaRPr>
          </a:p>
        </p:txBody>
      </p:sp>
      <p:sp>
        <p:nvSpPr>
          <p:cNvPr id="125" name="Google Shape;125;p3"/>
          <p:cNvSpPr txBox="1"/>
          <p:nvPr/>
        </p:nvSpPr>
        <p:spPr>
          <a:xfrm>
            <a:off x="9616102" y="4049525"/>
            <a:ext cx="3556800" cy="4617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b="1" lang="en-US" sz="2400">
                <a:solidFill>
                  <a:schemeClr val="dk1"/>
                </a:solidFill>
              </a:rPr>
              <a:t>Data Pre-processing</a:t>
            </a:r>
            <a:endParaRPr sz="3200">
              <a:solidFill>
                <a:schemeClr val="dk1"/>
              </a:solidFill>
              <a:latin typeface="Arial"/>
              <a:ea typeface="Arial"/>
              <a:cs typeface="Arial"/>
              <a:sym typeface="Arial"/>
            </a:endParaRPr>
          </a:p>
        </p:txBody>
      </p:sp>
      <p:sp>
        <p:nvSpPr>
          <p:cNvPr id="126" name="Google Shape;126;p3"/>
          <p:cNvSpPr txBox="1"/>
          <p:nvPr/>
        </p:nvSpPr>
        <p:spPr>
          <a:xfrm>
            <a:off x="10004834" y="6396335"/>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Model Selection</a:t>
            </a:r>
            <a:endParaRPr b="1" sz="4000">
              <a:solidFill>
                <a:schemeClr val="dk1"/>
              </a:solidFill>
            </a:endParaRPr>
          </a:p>
        </p:txBody>
      </p:sp>
      <p:sp>
        <p:nvSpPr>
          <p:cNvPr id="127" name="Google Shape;127;p3"/>
          <p:cNvSpPr txBox="1"/>
          <p:nvPr/>
        </p:nvSpPr>
        <p:spPr>
          <a:xfrm>
            <a:off x="7607173" y="11444046"/>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Model Analysis</a:t>
            </a:r>
            <a:endParaRPr sz="4000">
              <a:solidFill>
                <a:schemeClr val="dk1"/>
              </a:solidFill>
              <a:latin typeface="Arial"/>
              <a:ea typeface="Arial"/>
              <a:cs typeface="Arial"/>
              <a:sym typeface="Arial"/>
            </a:endParaRPr>
          </a:p>
        </p:txBody>
      </p:sp>
      <p:sp>
        <p:nvSpPr>
          <p:cNvPr id="128" name="Google Shape;128;p3"/>
          <p:cNvSpPr txBox="1"/>
          <p:nvPr/>
        </p:nvSpPr>
        <p:spPr>
          <a:xfrm>
            <a:off x="4583176" y="11823730"/>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Results</a:t>
            </a:r>
            <a:endParaRPr sz="4000">
              <a:solidFill>
                <a:schemeClr val="dk1"/>
              </a:solidFill>
              <a:latin typeface="Arial"/>
              <a:ea typeface="Arial"/>
              <a:cs typeface="Arial"/>
              <a:sym typeface="Arial"/>
            </a:endParaRPr>
          </a:p>
        </p:txBody>
      </p:sp>
      <p:sp>
        <p:nvSpPr>
          <p:cNvPr id="129" name="Google Shape;129;p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sz="3600">
                <a:latin typeface="Arial"/>
                <a:ea typeface="Arial"/>
                <a:cs typeface="Arial"/>
                <a:sym typeface="Arial"/>
              </a:rPr>
              <a:t>Outline</a:t>
            </a:r>
            <a:endParaRPr sz="3600">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21d810cf1ad_0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References</a:t>
            </a:r>
            <a:endParaRPr/>
          </a:p>
        </p:txBody>
      </p:sp>
      <p:sp>
        <p:nvSpPr>
          <p:cNvPr id="462" name="Google Shape;462;g21d810cf1ad_0_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355600" rtl="0" algn="l">
              <a:lnSpc>
                <a:spcPct val="115000"/>
              </a:lnSpc>
              <a:spcBef>
                <a:spcPts val="1200"/>
              </a:spcBef>
              <a:spcAft>
                <a:spcPts val="0"/>
              </a:spcAft>
              <a:buClr>
                <a:schemeClr val="dk1"/>
              </a:buClr>
              <a:buSzPts val="1100"/>
              <a:buFont typeface="Arial"/>
              <a:buNone/>
            </a:pPr>
            <a:r>
              <a:rPr lang="en-US" sz="1100"/>
              <a:t>“House Prices - Advanced Regression Techniques.” </a:t>
            </a:r>
            <a:r>
              <a:rPr i="1" lang="en-US" sz="1100"/>
              <a:t>Kaggle</a:t>
            </a:r>
            <a:r>
              <a:rPr lang="en-US" sz="1100"/>
              <a:t>, https://www.kaggle.com/competitions/house-prices-advanced-regression-techniques.</a:t>
            </a:r>
            <a:endParaRPr sz="1100"/>
          </a:p>
          <a:p>
            <a:pPr indent="0" lvl="0" marL="355600" rtl="0" algn="l">
              <a:lnSpc>
                <a:spcPct val="115000"/>
              </a:lnSpc>
              <a:spcBef>
                <a:spcPts val="1200"/>
              </a:spcBef>
              <a:spcAft>
                <a:spcPts val="0"/>
              </a:spcAft>
              <a:buClr>
                <a:schemeClr val="dk1"/>
              </a:buClr>
              <a:buSzPts val="1100"/>
              <a:buFont typeface="Arial"/>
              <a:buNone/>
            </a:pPr>
            <a:r>
              <a:rPr lang="en-US" sz="1100"/>
              <a:t>“Machine Learning.” </a:t>
            </a:r>
            <a:r>
              <a:rPr i="1" lang="en-US" sz="1100"/>
              <a:t>Scikit</a:t>
            </a:r>
            <a:r>
              <a:rPr lang="en-US" sz="1100"/>
              <a:t>, https://scikit-learn.org/stable/index.html.</a:t>
            </a:r>
            <a:endParaRPr sz="1100"/>
          </a:p>
          <a:p>
            <a:pPr indent="0" lvl="0" marL="355600" rtl="0" algn="l">
              <a:lnSpc>
                <a:spcPct val="115000"/>
              </a:lnSpc>
              <a:spcBef>
                <a:spcPts val="1200"/>
              </a:spcBef>
              <a:spcAft>
                <a:spcPts val="0"/>
              </a:spcAft>
              <a:buClr>
                <a:schemeClr val="dk1"/>
              </a:buClr>
              <a:buSzPts val="1100"/>
              <a:buFont typeface="Arial"/>
              <a:buNone/>
            </a:pPr>
            <a:r>
              <a:rPr lang="en-US" sz="1100"/>
              <a:t>“The Regression Equation.” </a:t>
            </a:r>
            <a:r>
              <a:rPr i="1" lang="en-US" sz="1100"/>
              <a:t>Linear Regression</a:t>
            </a:r>
            <a:r>
              <a:rPr lang="en-US" sz="1100"/>
              <a:t>, https://facweb.cdm.depaul.edu/sjost/it403/documents/regression.htm.</a:t>
            </a:r>
            <a:endParaRPr sz="1100"/>
          </a:p>
          <a:p>
            <a:pPr indent="0" lvl="0" marL="355600" rtl="0" algn="l">
              <a:lnSpc>
                <a:spcPct val="115000"/>
              </a:lnSpc>
              <a:spcBef>
                <a:spcPts val="1200"/>
              </a:spcBef>
              <a:spcAft>
                <a:spcPts val="0"/>
              </a:spcAft>
              <a:buClr>
                <a:schemeClr val="dk1"/>
              </a:buClr>
              <a:buSzPts val="1100"/>
              <a:buFont typeface="Arial"/>
              <a:buNone/>
            </a:pPr>
            <a:r>
              <a:rPr lang="en-US" sz="1100"/>
              <a:t>“Sklearn.linear_model.Lasso.” </a:t>
            </a:r>
            <a:r>
              <a:rPr i="1" lang="en-US" sz="1100"/>
              <a:t>Scikit</a:t>
            </a:r>
            <a:r>
              <a:rPr lang="en-US" sz="1100"/>
              <a:t>, https://scikit-learn.org/stable/modules/generated/sklearn.linear_model.Lasso.html.</a:t>
            </a:r>
            <a:endParaRPr sz="1100"/>
          </a:p>
          <a:p>
            <a:pPr indent="0" lvl="0" marL="355600" rtl="0" algn="l">
              <a:lnSpc>
                <a:spcPct val="115000"/>
              </a:lnSpc>
              <a:spcBef>
                <a:spcPts val="1200"/>
              </a:spcBef>
              <a:spcAft>
                <a:spcPts val="0"/>
              </a:spcAft>
              <a:buClr>
                <a:schemeClr val="dk1"/>
              </a:buClr>
              <a:buSzPts val="1100"/>
              <a:buFont typeface="Arial"/>
              <a:buNone/>
            </a:pPr>
            <a:r>
              <a:rPr lang="en-US" sz="1100"/>
              <a:t>“Stacking: Data Science and Machine Learning.” </a:t>
            </a:r>
            <a:r>
              <a:rPr i="1" lang="en-US" sz="1100"/>
              <a:t>Kaggle</a:t>
            </a:r>
            <a:r>
              <a:rPr lang="en-US" sz="1100"/>
              <a:t>, https://www.kaggle.com/getting-started/18153.</a:t>
            </a:r>
            <a:endParaRPr sz="1100"/>
          </a:p>
          <a:p>
            <a:pPr indent="0" lvl="0" marL="355600" rtl="0" algn="l">
              <a:lnSpc>
                <a:spcPct val="115000"/>
              </a:lnSpc>
              <a:spcBef>
                <a:spcPts val="1200"/>
              </a:spcBef>
              <a:spcAft>
                <a:spcPts val="0"/>
              </a:spcAft>
              <a:buClr>
                <a:schemeClr val="dk1"/>
              </a:buClr>
              <a:buSzPts val="1100"/>
              <a:buFont typeface="Arial"/>
              <a:buNone/>
            </a:pPr>
            <a:r>
              <a:rPr lang="en-US" sz="1100"/>
              <a:t>“What Are Machine Learning Models?” </a:t>
            </a:r>
            <a:r>
              <a:rPr i="1" lang="en-US" sz="1100"/>
              <a:t>Databricks</a:t>
            </a:r>
            <a:r>
              <a:rPr lang="en-US" sz="1100"/>
              <a:t>, https://www.databricks.com/glossary/machine-learning-models. </a:t>
            </a:r>
            <a:endParaRPr sz="1100"/>
          </a:p>
          <a:p>
            <a:pPr indent="0" lvl="0" marL="0" rtl="0" algn="l">
              <a:spcBef>
                <a:spcPts val="1200"/>
              </a:spcBef>
              <a:spcAft>
                <a:spcPts val="0"/>
              </a:spcAft>
              <a:buNone/>
            </a:pPr>
            <a:r>
              <a:t/>
            </a:r>
            <a:endParaRPr sz="14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descr="图表, 旭日形&#10;&#10;描述已自动生成" id="134" name="Google Shape;134;p4"/>
          <p:cNvPicPr preferRelativeResize="0"/>
          <p:nvPr>
            <p:ph idx="1" type="body"/>
          </p:nvPr>
        </p:nvPicPr>
        <p:blipFill rotWithShape="1">
          <a:blip r:embed="rId3">
            <a:alphaModFix/>
          </a:blip>
          <a:srcRect b="0" l="0" r="0" t="0"/>
          <a:stretch/>
        </p:blipFill>
        <p:spPr>
          <a:xfrm rot="-7046609">
            <a:off x="3586959" y="4414590"/>
            <a:ext cx="5694552" cy="5957393"/>
          </a:xfrm>
          <a:prstGeom prst="rect">
            <a:avLst/>
          </a:prstGeom>
          <a:noFill/>
          <a:ln>
            <a:noFill/>
          </a:ln>
        </p:spPr>
      </p:pic>
      <p:sp>
        <p:nvSpPr>
          <p:cNvPr id="135" name="Google Shape;135;p4"/>
          <p:cNvSpPr/>
          <p:nvPr/>
        </p:nvSpPr>
        <p:spPr>
          <a:xfrm>
            <a:off x="1364456" y="2471738"/>
            <a:ext cx="9901238" cy="9065418"/>
          </a:xfrm>
          <a:prstGeom prst="ellipse">
            <a:avLst/>
          </a:prstGeom>
          <a:no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Arial"/>
              <a:ea typeface="Arial"/>
              <a:cs typeface="Arial"/>
              <a:sym typeface="Arial"/>
            </a:endParaRPr>
          </a:p>
        </p:txBody>
      </p:sp>
      <p:sp>
        <p:nvSpPr>
          <p:cNvPr id="136" name="Google Shape;136;p4"/>
          <p:cNvSpPr/>
          <p:nvPr/>
        </p:nvSpPr>
        <p:spPr>
          <a:xfrm>
            <a:off x="797410" y="5695782"/>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01</a:t>
            </a:r>
            <a:endParaRPr b="1" sz="2400" cap="none">
              <a:solidFill>
                <a:schemeClr val="dk1"/>
              </a:solidFill>
            </a:endParaRPr>
          </a:p>
        </p:txBody>
      </p:sp>
      <p:sp>
        <p:nvSpPr>
          <p:cNvPr id="137" name="Google Shape;137;p4"/>
          <p:cNvSpPr/>
          <p:nvPr/>
        </p:nvSpPr>
        <p:spPr>
          <a:xfrm>
            <a:off x="4838083" y="11123177"/>
            <a:ext cx="635794" cy="564424"/>
          </a:xfrm>
          <a:prstGeom prst="ellipse">
            <a:avLst/>
          </a:prstGeom>
          <a:solidFill>
            <a:srgbClr val="D0CE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38" name="Google Shape;138;p4"/>
          <p:cNvSpPr/>
          <p:nvPr/>
        </p:nvSpPr>
        <p:spPr>
          <a:xfrm>
            <a:off x="4588934" y="11123177"/>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dk1"/>
                </a:solidFill>
                <a:latin typeface="Arial"/>
                <a:ea typeface="Arial"/>
                <a:cs typeface="Arial"/>
                <a:sym typeface="Arial"/>
              </a:rPr>
              <a:t>06</a:t>
            </a:r>
            <a:endParaRPr b="0" sz="2400" cap="none">
              <a:solidFill>
                <a:schemeClr val="dk1"/>
              </a:solidFill>
              <a:latin typeface="Arial"/>
              <a:ea typeface="Arial"/>
              <a:cs typeface="Arial"/>
              <a:sym typeface="Arial"/>
            </a:endParaRPr>
          </a:p>
        </p:txBody>
      </p:sp>
      <p:sp>
        <p:nvSpPr>
          <p:cNvPr id="139" name="Google Shape;139;p4"/>
          <p:cNvSpPr/>
          <p:nvPr/>
        </p:nvSpPr>
        <p:spPr>
          <a:xfrm>
            <a:off x="10555917" y="5722471"/>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05</a:t>
            </a:r>
            <a:endParaRPr b="1" sz="2400" cap="none">
              <a:solidFill>
                <a:schemeClr val="dk1"/>
              </a:solidFill>
            </a:endParaRPr>
          </a:p>
        </p:txBody>
      </p:sp>
      <p:sp>
        <p:nvSpPr>
          <p:cNvPr id="140" name="Google Shape;140;p4"/>
          <p:cNvSpPr/>
          <p:nvPr/>
        </p:nvSpPr>
        <p:spPr>
          <a:xfrm>
            <a:off x="9515035" y="3429000"/>
            <a:ext cx="1134000" cy="461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04</a:t>
            </a:r>
            <a:endParaRPr b="1" sz="2400" cap="none">
              <a:solidFill>
                <a:schemeClr val="dk1"/>
              </a:solidFill>
            </a:endParaRPr>
          </a:p>
        </p:txBody>
      </p:sp>
      <p:sp>
        <p:nvSpPr>
          <p:cNvPr id="141" name="Google Shape;141;p4"/>
          <p:cNvSpPr/>
          <p:nvPr/>
        </p:nvSpPr>
        <p:spPr>
          <a:xfrm>
            <a:off x="5656351" y="1872350"/>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03</a:t>
            </a:r>
            <a:endParaRPr b="1" sz="2400" cap="none">
              <a:solidFill>
                <a:schemeClr val="dk1"/>
              </a:solidFill>
            </a:endParaRPr>
          </a:p>
        </p:txBody>
      </p:sp>
      <p:sp>
        <p:nvSpPr>
          <p:cNvPr id="142" name="Google Shape;142;p4"/>
          <p:cNvSpPr/>
          <p:nvPr/>
        </p:nvSpPr>
        <p:spPr>
          <a:xfrm>
            <a:off x="2118846" y="3330753"/>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02</a:t>
            </a:r>
            <a:endParaRPr b="1" sz="2400" cap="none">
              <a:solidFill>
                <a:schemeClr val="dk1"/>
              </a:solidFill>
            </a:endParaRPr>
          </a:p>
        </p:txBody>
      </p:sp>
      <p:sp>
        <p:nvSpPr>
          <p:cNvPr id="143" name="Google Shape;143;p4"/>
          <p:cNvSpPr txBox="1"/>
          <p:nvPr/>
        </p:nvSpPr>
        <p:spPr>
          <a:xfrm>
            <a:off x="281716" y="6396335"/>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Team Introduction</a:t>
            </a:r>
            <a:endParaRPr b="1" sz="2400">
              <a:solidFill>
                <a:schemeClr val="dk1"/>
              </a:solidFill>
            </a:endParaRPr>
          </a:p>
        </p:txBody>
      </p:sp>
      <p:sp>
        <p:nvSpPr>
          <p:cNvPr id="144" name="Google Shape;144;p4"/>
          <p:cNvSpPr txBox="1"/>
          <p:nvPr/>
        </p:nvSpPr>
        <p:spPr>
          <a:xfrm>
            <a:off x="1542873" y="3945239"/>
            <a:ext cx="2971222" cy="461665"/>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b="1" lang="en-US" sz="2400">
                <a:solidFill>
                  <a:schemeClr val="dk1"/>
                </a:solidFill>
              </a:rPr>
              <a:t>Case Background</a:t>
            </a:r>
            <a:endParaRPr sz="2400">
              <a:solidFill>
                <a:schemeClr val="dk1"/>
              </a:solidFill>
              <a:latin typeface="Arial"/>
              <a:ea typeface="Arial"/>
              <a:cs typeface="Arial"/>
              <a:sym typeface="Arial"/>
            </a:endParaRPr>
          </a:p>
        </p:txBody>
      </p:sp>
      <p:sp>
        <p:nvSpPr>
          <p:cNvPr id="145" name="Google Shape;145;p4"/>
          <p:cNvSpPr txBox="1"/>
          <p:nvPr/>
        </p:nvSpPr>
        <p:spPr>
          <a:xfrm>
            <a:off x="5279551" y="2587725"/>
            <a:ext cx="3678000" cy="8310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400">
                <a:solidFill>
                  <a:schemeClr val="dk1"/>
                </a:solidFill>
              </a:rPr>
              <a:t>Data Pre-processing</a:t>
            </a:r>
            <a:endParaRPr sz="3200">
              <a:solidFill>
                <a:schemeClr val="dk1"/>
              </a:solidFill>
            </a:endParaRPr>
          </a:p>
          <a:p>
            <a:pPr indent="0" lvl="0" marL="0" marR="0" rtl="0" algn="l">
              <a:spcBef>
                <a:spcPts val="0"/>
              </a:spcBef>
              <a:spcAft>
                <a:spcPts val="0"/>
              </a:spcAft>
              <a:buNone/>
            </a:pPr>
            <a:r>
              <a:t/>
            </a:r>
            <a:endParaRPr sz="2400">
              <a:solidFill>
                <a:schemeClr val="dk1"/>
              </a:solidFill>
            </a:endParaRPr>
          </a:p>
        </p:txBody>
      </p:sp>
      <p:sp>
        <p:nvSpPr>
          <p:cNvPr id="146" name="Google Shape;146;p4"/>
          <p:cNvSpPr txBox="1"/>
          <p:nvPr/>
        </p:nvSpPr>
        <p:spPr>
          <a:xfrm>
            <a:off x="9093115" y="4312809"/>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Model Selection</a:t>
            </a:r>
            <a:endParaRPr b="1" sz="4000">
              <a:solidFill>
                <a:schemeClr val="dk1"/>
              </a:solidFill>
            </a:endParaRPr>
          </a:p>
        </p:txBody>
      </p:sp>
      <p:sp>
        <p:nvSpPr>
          <p:cNvPr id="147" name="Google Shape;147;p4"/>
          <p:cNvSpPr txBox="1"/>
          <p:nvPr/>
        </p:nvSpPr>
        <p:spPr>
          <a:xfrm>
            <a:off x="10042876" y="6476757"/>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Model Analysis</a:t>
            </a:r>
            <a:endParaRPr b="1" sz="4000">
              <a:solidFill>
                <a:schemeClr val="dk1"/>
              </a:solidFill>
            </a:endParaRPr>
          </a:p>
        </p:txBody>
      </p:sp>
      <p:sp>
        <p:nvSpPr>
          <p:cNvPr id="148" name="Google Shape;148;p4"/>
          <p:cNvSpPr txBox="1"/>
          <p:nvPr/>
        </p:nvSpPr>
        <p:spPr>
          <a:xfrm>
            <a:off x="4583176" y="11823730"/>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Results</a:t>
            </a:r>
            <a:endParaRPr sz="4000">
              <a:solidFill>
                <a:schemeClr val="dk1"/>
              </a:solidFill>
              <a:latin typeface="Arial"/>
              <a:ea typeface="Arial"/>
              <a:cs typeface="Arial"/>
              <a:sym typeface="Arial"/>
            </a:endParaRPr>
          </a:p>
        </p:txBody>
      </p:sp>
      <p:sp>
        <p:nvSpPr>
          <p:cNvPr id="149" name="Google Shape;149;p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sz="3600">
                <a:latin typeface="Arial"/>
                <a:ea typeface="Arial"/>
                <a:cs typeface="Arial"/>
                <a:sym typeface="Arial"/>
              </a:rPr>
              <a:t>Outline</a:t>
            </a:r>
            <a:endParaRPr sz="36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descr="图表, 旭日形&#10;&#10;描述已自动生成" id="154" name="Google Shape;154;p5"/>
          <p:cNvPicPr preferRelativeResize="0"/>
          <p:nvPr>
            <p:ph idx="1" type="body"/>
          </p:nvPr>
        </p:nvPicPr>
        <p:blipFill rotWithShape="1">
          <a:blip r:embed="rId3">
            <a:alphaModFix/>
          </a:blip>
          <a:srcRect b="0" l="0" r="0" t="0"/>
          <a:stretch/>
        </p:blipFill>
        <p:spPr>
          <a:xfrm rot="-10407618">
            <a:off x="3586959" y="4414590"/>
            <a:ext cx="5694552" cy="5957393"/>
          </a:xfrm>
          <a:prstGeom prst="rect">
            <a:avLst/>
          </a:prstGeom>
          <a:noFill/>
          <a:ln>
            <a:noFill/>
          </a:ln>
        </p:spPr>
      </p:pic>
      <p:sp>
        <p:nvSpPr>
          <p:cNvPr id="155" name="Google Shape;155;p5"/>
          <p:cNvSpPr/>
          <p:nvPr/>
        </p:nvSpPr>
        <p:spPr>
          <a:xfrm>
            <a:off x="1364456" y="2471738"/>
            <a:ext cx="9901238" cy="9065418"/>
          </a:xfrm>
          <a:prstGeom prst="ellipse">
            <a:avLst/>
          </a:prstGeom>
          <a:no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Arial"/>
              <a:ea typeface="Arial"/>
              <a:cs typeface="Arial"/>
              <a:sym typeface="Arial"/>
            </a:endParaRPr>
          </a:p>
        </p:txBody>
      </p:sp>
      <p:sp>
        <p:nvSpPr>
          <p:cNvPr id="156" name="Google Shape;156;p5"/>
          <p:cNvSpPr/>
          <p:nvPr/>
        </p:nvSpPr>
        <p:spPr>
          <a:xfrm>
            <a:off x="1204604" y="9527542"/>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dk1"/>
                </a:solidFill>
                <a:latin typeface="Arial"/>
                <a:ea typeface="Arial"/>
                <a:cs typeface="Arial"/>
                <a:sym typeface="Arial"/>
              </a:rPr>
              <a:t>01</a:t>
            </a:r>
            <a:endParaRPr b="0" sz="2400" cap="none">
              <a:solidFill>
                <a:schemeClr val="dk1"/>
              </a:solidFill>
              <a:latin typeface="Arial"/>
              <a:ea typeface="Arial"/>
              <a:cs typeface="Arial"/>
              <a:sym typeface="Arial"/>
            </a:endParaRPr>
          </a:p>
        </p:txBody>
      </p:sp>
      <p:sp>
        <p:nvSpPr>
          <p:cNvPr id="157" name="Google Shape;157;p5"/>
          <p:cNvSpPr/>
          <p:nvPr/>
        </p:nvSpPr>
        <p:spPr>
          <a:xfrm>
            <a:off x="10689470" y="5811841"/>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06</a:t>
            </a:r>
            <a:endParaRPr b="1" sz="2400" cap="none">
              <a:solidFill>
                <a:schemeClr val="dk1"/>
              </a:solidFill>
            </a:endParaRPr>
          </a:p>
        </p:txBody>
      </p:sp>
      <p:sp>
        <p:nvSpPr>
          <p:cNvPr id="158" name="Google Shape;158;p5"/>
          <p:cNvSpPr/>
          <p:nvPr/>
        </p:nvSpPr>
        <p:spPr>
          <a:xfrm>
            <a:off x="9636193" y="3510302"/>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05</a:t>
            </a:r>
            <a:endParaRPr b="1" sz="2400" cap="none">
              <a:solidFill>
                <a:schemeClr val="dk1"/>
              </a:solidFill>
            </a:endParaRPr>
          </a:p>
        </p:txBody>
      </p:sp>
      <p:sp>
        <p:nvSpPr>
          <p:cNvPr id="159" name="Google Shape;159;p5"/>
          <p:cNvSpPr/>
          <p:nvPr/>
        </p:nvSpPr>
        <p:spPr>
          <a:xfrm>
            <a:off x="5473877" y="1950604"/>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04</a:t>
            </a:r>
            <a:endParaRPr b="1" sz="2400" cap="none">
              <a:solidFill>
                <a:schemeClr val="dk1"/>
              </a:solidFill>
            </a:endParaRPr>
          </a:p>
        </p:txBody>
      </p:sp>
      <p:sp>
        <p:nvSpPr>
          <p:cNvPr id="160" name="Google Shape;160;p5"/>
          <p:cNvSpPr/>
          <p:nvPr/>
        </p:nvSpPr>
        <p:spPr>
          <a:xfrm>
            <a:off x="1988761" y="3510302"/>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03</a:t>
            </a:r>
            <a:endParaRPr b="1" sz="2400" cap="none">
              <a:solidFill>
                <a:schemeClr val="dk1"/>
              </a:solidFill>
            </a:endParaRPr>
          </a:p>
        </p:txBody>
      </p:sp>
      <p:sp>
        <p:nvSpPr>
          <p:cNvPr id="161" name="Google Shape;161;p5"/>
          <p:cNvSpPr/>
          <p:nvPr/>
        </p:nvSpPr>
        <p:spPr>
          <a:xfrm>
            <a:off x="797410" y="5811841"/>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02</a:t>
            </a:r>
            <a:endParaRPr b="1" sz="2400" cap="none">
              <a:solidFill>
                <a:schemeClr val="dk1"/>
              </a:solidFill>
            </a:endParaRPr>
          </a:p>
        </p:txBody>
      </p:sp>
      <p:sp>
        <p:nvSpPr>
          <p:cNvPr id="162" name="Google Shape;162;p5"/>
          <p:cNvSpPr txBox="1"/>
          <p:nvPr/>
        </p:nvSpPr>
        <p:spPr>
          <a:xfrm>
            <a:off x="688910" y="10228095"/>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Team introduction</a:t>
            </a:r>
            <a:endParaRPr sz="2400">
              <a:solidFill>
                <a:schemeClr val="dk1"/>
              </a:solidFill>
              <a:latin typeface="Arial"/>
              <a:ea typeface="Arial"/>
              <a:cs typeface="Arial"/>
              <a:sym typeface="Arial"/>
            </a:endParaRPr>
          </a:p>
        </p:txBody>
      </p:sp>
      <p:sp>
        <p:nvSpPr>
          <p:cNvPr id="163" name="Google Shape;163;p5"/>
          <p:cNvSpPr txBox="1"/>
          <p:nvPr/>
        </p:nvSpPr>
        <p:spPr>
          <a:xfrm>
            <a:off x="221437" y="6426327"/>
            <a:ext cx="2971200" cy="8310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b="1" lang="en-US" sz="2400">
                <a:solidFill>
                  <a:schemeClr val="dk1"/>
                </a:solidFill>
              </a:rPr>
              <a:t>Case Background</a:t>
            </a:r>
            <a:endParaRPr sz="2400">
              <a:solidFill>
                <a:schemeClr val="dk1"/>
              </a:solidFill>
            </a:endParaRPr>
          </a:p>
          <a:p>
            <a:pPr indent="0" lvl="0" marL="0" marR="0" rtl="0" algn="l">
              <a:spcBef>
                <a:spcPts val="0"/>
              </a:spcBef>
              <a:spcAft>
                <a:spcPts val="0"/>
              </a:spcAft>
              <a:buNone/>
            </a:pPr>
            <a:r>
              <a:t/>
            </a:r>
            <a:endParaRPr sz="2400">
              <a:solidFill>
                <a:schemeClr val="dk1"/>
              </a:solidFill>
            </a:endParaRPr>
          </a:p>
        </p:txBody>
      </p:sp>
      <p:sp>
        <p:nvSpPr>
          <p:cNvPr id="164" name="Google Shape;164;p5"/>
          <p:cNvSpPr txBox="1"/>
          <p:nvPr/>
        </p:nvSpPr>
        <p:spPr>
          <a:xfrm>
            <a:off x="618024" y="4200825"/>
            <a:ext cx="3978900" cy="1200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400">
                <a:solidFill>
                  <a:schemeClr val="dk1"/>
                </a:solidFill>
              </a:rPr>
              <a:t>Data Pre-processing</a:t>
            </a:r>
            <a:endParaRPr sz="3200">
              <a:solidFill>
                <a:schemeClr val="dk1"/>
              </a:solidFill>
            </a:endParaRPr>
          </a:p>
          <a:p>
            <a:pPr indent="0" lvl="0" marL="0" rtl="0" algn="l">
              <a:spcBef>
                <a:spcPts val="0"/>
              </a:spcBef>
              <a:spcAft>
                <a:spcPts val="0"/>
              </a:spcAft>
              <a:buNone/>
            </a:pPr>
            <a:r>
              <a:t/>
            </a:r>
            <a:endParaRPr sz="2400">
              <a:solidFill>
                <a:schemeClr val="dk1"/>
              </a:solidFill>
            </a:endParaRPr>
          </a:p>
          <a:p>
            <a:pPr indent="0" lvl="0" marL="0" marR="0" rtl="0" algn="l">
              <a:spcBef>
                <a:spcPts val="0"/>
              </a:spcBef>
              <a:spcAft>
                <a:spcPts val="0"/>
              </a:spcAft>
              <a:buNone/>
            </a:pPr>
            <a:r>
              <a:t/>
            </a:r>
            <a:endParaRPr sz="2400">
              <a:solidFill>
                <a:schemeClr val="dk1"/>
              </a:solidFill>
            </a:endParaRPr>
          </a:p>
        </p:txBody>
      </p:sp>
      <p:sp>
        <p:nvSpPr>
          <p:cNvPr id="165" name="Google Shape;165;p5"/>
          <p:cNvSpPr txBox="1"/>
          <p:nvPr/>
        </p:nvSpPr>
        <p:spPr>
          <a:xfrm>
            <a:off x="5051957" y="2834413"/>
            <a:ext cx="2971200" cy="477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500" u="none" strike="noStrike">
                <a:solidFill>
                  <a:schemeClr val="dk1"/>
                </a:solidFill>
              </a:rPr>
              <a:t>Model Selection</a:t>
            </a:r>
            <a:endParaRPr b="1" sz="4100">
              <a:solidFill>
                <a:schemeClr val="dk1"/>
              </a:solidFill>
            </a:endParaRPr>
          </a:p>
        </p:txBody>
      </p:sp>
      <p:sp>
        <p:nvSpPr>
          <p:cNvPr id="166" name="Google Shape;166;p5"/>
          <p:cNvSpPr txBox="1"/>
          <p:nvPr/>
        </p:nvSpPr>
        <p:spPr>
          <a:xfrm>
            <a:off x="9123152" y="4264588"/>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Model Analysis</a:t>
            </a:r>
            <a:endParaRPr b="1" sz="4000">
              <a:solidFill>
                <a:schemeClr val="dk1"/>
              </a:solidFill>
            </a:endParaRPr>
          </a:p>
        </p:txBody>
      </p:sp>
      <p:sp>
        <p:nvSpPr>
          <p:cNvPr id="167" name="Google Shape;167;p5"/>
          <p:cNvSpPr txBox="1"/>
          <p:nvPr/>
        </p:nvSpPr>
        <p:spPr>
          <a:xfrm>
            <a:off x="10683712" y="6512394"/>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Results</a:t>
            </a:r>
            <a:endParaRPr b="1" sz="4000">
              <a:solidFill>
                <a:schemeClr val="dk1"/>
              </a:solidFill>
            </a:endParaRPr>
          </a:p>
        </p:txBody>
      </p:sp>
      <p:sp>
        <p:nvSpPr>
          <p:cNvPr id="168" name="Google Shape;168;p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sz="3600">
                <a:latin typeface="Arial"/>
                <a:ea typeface="Arial"/>
                <a:cs typeface="Arial"/>
                <a:sym typeface="Arial"/>
              </a:rPr>
              <a:t>Outline</a:t>
            </a:r>
            <a:endParaRPr sz="36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descr="图表, 旭日形&#10;&#10;描述已自动生成" id="173" name="Google Shape;173;p6"/>
          <p:cNvPicPr preferRelativeResize="0"/>
          <p:nvPr>
            <p:ph idx="1" type="body"/>
          </p:nvPr>
        </p:nvPicPr>
        <p:blipFill rotWithShape="1">
          <a:blip r:embed="rId3">
            <a:alphaModFix/>
          </a:blip>
          <a:srcRect b="0" l="0" r="0" t="0"/>
          <a:stretch/>
        </p:blipFill>
        <p:spPr>
          <a:xfrm rot="7312466">
            <a:off x="3586959" y="4414590"/>
            <a:ext cx="5694552" cy="5957393"/>
          </a:xfrm>
          <a:prstGeom prst="rect">
            <a:avLst/>
          </a:prstGeom>
          <a:noFill/>
          <a:ln>
            <a:noFill/>
          </a:ln>
        </p:spPr>
      </p:pic>
      <p:sp>
        <p:nvSpPr>
          <p:cNvPr id="174" name="Google Shape;174;p6"/>
          <p:cNvSpPr/>
          <p:nvPr/>
        </p:nvSpPr>
        <p:spPr>
          <a:xfrm>
            <a:off x="1364456" y="2471738"/>
            <a:ext cx="9901238" cy="9065418"/>
          </a:xfrm>
          <a:prstGeom prst="ellipse">
            <a:avLst/>
          </a:prstGeom>
          <a:no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Arial"/>
              <a:ea typeface="Arial"/>
              <a:cs typeface="Arial"/>
              <a:sym typeface="Arial"/>
            </a:endParaRPr>
          </a:p>
        </p:txBody>
      </p:sp>
      <p:sp>
        <p:nvSpPr>
          <p:cNvPr id="175" name="Google Shape;175;p6"/>
          <p:cNvSpPr/>
          <p:nvPr/>
        </p:nvSpPr>
        <p:spPr>
          <a:xfrm>
            <a:off x="1204604" y="9527542"/>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dk1"/>
                </a:solidFill>
                <a:latin typeface="Arial"/>
                <a:ea typeface="Arial"/>
                <a:cs typeface="Arial"/>
                <a:sym typeface="Arial"/>
              </a:rPr>
              <a:t>01</a:t>
            </a:r>
            <a:endParaRPr b="0" sz="2400" cap="none">
              <a:solidFill>
                <a:schemeClr val="dk1"/>
              </a:solidFill>
              <a:latin typeface="Arial"/>
              <a:ea typeface="Arial"/>
              <a:cs typeface="Arial"/>
              <a:sym typeface="Arial"/>
            </a:endParaRPr>
          </a:p>
        </p:txBody>
      </p:sp>
      <p:sp>
        <p:nvSpPr>
          <p:cNvPr id="176" name="Google Shape;176;p6"/>
          <p:cNvSpPr/>
          <p:nvPr/>
        </p:nvSpPr>
        <p:spPr>
          <a:xfrm>
            <a:off x="9126406" y="3171596"/>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06</a:t>
            </a:r>
            <a:endParaRPr b="1" sz="2400" cap="none">
              <a:solidFill>
                <a:schemeClr val="dk1"/>
              </a:solidFill>
            </a:endParaRPr>
          </a:p>
        </p:txBody>
      </p:sp>
      <p:sp>
        <p:nvSpPr>
          <p:cNvPr id="177" name="Google Shape;177;p6"/>
          <p:cNvSpPr/>
          <p:nvPr/>
        </p:nvSpPr>
        <p:spPr>
          <a:xfrm>
            <a:off x="5642837" y="1867443"/>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05</a:t>
            </a:r>
            <a:endParaRPr b="1" sz="2400" cap="none">
              <a:solidFill>
                <a:schemeClr val="dk1"/>
              </a:solidFill>
            </a:endParaRPr>
          </a:p>
        </p:txBody>
      </p:sp>
      <p:sp>
        <p:nvSpPr>
          <p:cNvPr id="178" name="Google Shape;178;p6"/>
          <p:cNvSpPr/>
          <p:nvPr/>
        </p:nvSpPr>
        <p:spPr>
          <a:xfrm>
            <a:off x="1931502" y="3480986"/>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04</a:t>
            </a:r>
            <a:endParaRPr b="1" sz="2400" cap="none">
              <a:solidFill>
                <a:schemeClr val="dk1"/>
              </a:solidFill>
            </a:endParaRPr>
          </a:p>
        </p:txBody>
      </p:sp>
      <p:sp>
        <p:nvSpPr>
          <p:cNvPr id="179" name="Google Shape;179;p6"/>
          <p:cNvSpPr/>
          <p:nvPr/>
        </p:nvSpPr>
        <p:spPr>
          <a:xfrm>
            <a:off x="835635" y="5638137"/>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03</a:t>
            </a:r>
            <a:endParaRPr b="1" sz="2400" cap="none">
              <a:solidFill>
                <a:schemeClr val="dk1"/>
              </a:solidFill>
            </a:endParaRPr>
          </a:p>
        </p:txBody>
      </p:sp>
      <p:sp>
        <p:nvSpPr>
          <p:cNvPr id="180" name="Google Shape;180;p6"/>
          <p:cNvSpPr/>
          <p:nvPr/>
        </p:nvSpPr>
        <p:spPr>
          <a:xfrm>
            <a:off x="1364456" y="8837830"/>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dk1"/>
                </a:solidFill>
                <a:latin typeface="Arial"/>
                <a:ea typeface="Arial"/>
                <a:cs typeface="Arial"/>
                <a:sym typeface="Arial"/>
              </a:rPr>
              <a:t>02</a:t>
            </a:r>
            <a:endParaRPr b="0" sz="2400" cap="none">
              <a:solidFill>
                <a:schemeClr val="dk1"/>
              </a:solidFill>
              <a:latin typeface="Arial"/>
              <a:ea typeface="Arial"/>
              <a:cs typeface="Arial"/>
              <a:sym typeface="Arial"/>
            </a:endParaRPr>
          </a:p>
        </p:txBody>
      </p:sp>
      <p:sp>
        <p:nvSpPr>
          <p:cNvPr id="181" name="Google Shape;181;p6"/>
          <p:cNvSpPr txBox="1"/>
          <p:nvPr/>
        </p:nvSpPr>
        <p:spPr>
          <a:xfrm>
            <a:off x="688910" y="10228095"/>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Team introduction</a:t>
            </a:r>
            <a:endParaRPr sz="2400">
              <a:solidFill>
                <a:schemeClr val="dk1"/>
              </a:solidFill>
              <a:latin typeface="Arial"/>
              <a:ea typeface="Arial"/>
              <a:cs typeface="Arial"/>
              <a:sym typeface="Arial"/>
            </a:endParaRPr>
          </a:p>
        </p:txBody>
      </p:sp>
      <p:sp>
        <p:nvSpPr>
          <p:cNvPr id="182" name="Google Shape;182;p6"/>
          <p:cNvSpPr txBox="1"/>
          <p:nvPr/>
        </p:nvSpPr>
        <p:spPr>
          <a:xfrm>
            <a:off x="788483" y="9452316"/>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Case</a:t>
            </a:r>
            <a:r>
              <a:rPr b="0" i="0" lang="en-US" sz="2400" u="none" strike="noStrike">
                <a:solidFill>
                  <a:schemeClr val="dk1"/>
                </a:solidFill>
                <a:latin typeface="Arial"/>
                <a:ea typeface="Arial"/>
                <a:cs typeface="Arial"/>
                <a:sym typeface="Arial"/>
              </a:rPr>
              <a:t> introduction</a:t>
            </a:r>
            <a:endParaRPr sz="2400">
              <a:solidFill>
                <a:schemeClr val="dk1"/>
              </a:solidFill>
              <a:latin typeface="Arial"/>
              <a:ea typeface="Arial"/>
              <a:cs typeface="Arial"/>
              <a:sym typeface="Arial"/>
            </a:endParaRPr>
          </a:p>
        </p:txBody>
      </p:sp>
      <p:sp>
        <p:nvSpPr>
          <p:cNvPr id="183" name="Google Shape;183;p6"/>
          <p:cNvSpPr txBox="1"/>
          <p:nvPr/>
        </p:nvSpPr>
        <p:spPr>
          <a:xfrm>
            <a:off x="458824" y="6353525"/>
            <a:ext cx="3554100" cy="15699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400">
                <a:solidFill>
                  <a:schemeClr val="dk1"/>
                </a:solidFill>
              </a:rPr>
              <a:t>Data Pre-processing</a:t>
            </a:r>
            <a:endParaRPr sz="3200">
              <a:solidFill>
                <a:schemeClr val="dk1"/>
              </a:solidFill>
            </a:endParaRPr>
          </a:p>
          <a:p>
            <a:pPr indent="0" lvl="0" marL="0" rtl="0" algn="l">
              <a:spcBef>
                <a:spcPts val="0"/>
              </a:spcBef>
              <a:spcAft>
                <a:spcPts val="0"/>
              </a:spcAft>
              <a:buNone/>
            </a:pPr>
            <a:r>
              <a:t/>
            </a:r>
            <a:endParaRPr sz="2400">
              <a:solidFill>
                <a:schemeClr val="dk1"/>
              </a:solidFill>
            </a:endParaRPr>
          </a:p>
          <a:p>
            <a:pPr indent="0" lvl="0" marL="0" rtl="0" algn="l">
              <a:spcBef>
                <a:spcPts val="0"/>
              </a:spcBef>
              <a:spcAft>
                <a:spcPts val="0"/>
              </a:spcAft>
              <a:buNone/>
            </a:pPr>
            <a:r>
              <a:t/>
            </a:r>
            <a:endParaRPr sz="2400">
              <a:solidFill>
                <a:schemeClr val="dk1"/>
              </a:solidFill>
            </a:endParaRPr>
          </a:p>
          <a:p>
            <a:pPr indent="0" lvl="0" marL="0" marR="0" rtl="0" algn="l">
              <a:spcBef>
                <a:spcPts val="0"/>
              </a:spcBef>
              <a:spcAft>
                <a:spcPts val="0"/>
              </a:spcAft>
              <a:buNone/>
            </a:pPr>
            <a:r>
              <a:t/>
            </a:r>
            <a:endParaRPr sz="2400">
              <a:solidFill>
                <a:schemeClr val="dk1"/>
              </a:solidFill>
            </a:endParaRPr>
          </a:p>
        </p:txBody>
      </p:sp>
      <p:sp>
        <p:nvSpPr>
          <p:cNvPr id="184" name="Google Shape;184;p6"/>
          <p:cNvSpPr txBox="1"/>
          <p:nvPr/>
        </p:nvSpPr>
        <p:spPr>
          <a:xfrm>
            <a:off x="1509582" y="4364795"/>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Model Selection</a:t>
            </a:r>
            <a:endParaRPr b="1" sz="4000">
              <a:solidFill>
                <a:schemeClr val="dk1"/>
              </a:solidFill>
            </a:endParaRPr>
          </a:p>
        </p:txBody>
      </p:sp>
      <p:sp>
        <p:nvSpPr>
          <p:cNvPr id="185" name="Google Shape;185;p6"/>
          <p:cNvSpPr txBox="1"/>
          <p:nvPr/>
        </p:nvSpPr>
        <p:spPr>
          <a:xfrm>
            <a:off x="5129796" y="2621729"/>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Model Analysis</a:t>
            </a:r>
            <a:endParaRPr b="1" sz="4000">
              <a:solidFill>
                <a:schemeClr val="dk1"/>
              </a:solidFill>
            </a:endParaRPr>
          </a:p>
        </p:txBody>
      </p:sp>
      <p:sp>
        <p:nvSpPr>
          <p:cNvPr id="186" name="Google Shape;186;p6"/>
          <p:cNvSpPr txBox="1"/>
          <p:nvPr/>
        </p:nvSpPr>
        <p:spPr>
          <a:xfrm>
            <a:off x="9120648" y="3872149"/>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Results</a:t>
            </a:r>
            <a:endParaRPr b="1" sz="4000">
              <a:solidFill>
                <a:schemeClr val="dk1"/>
              </a:solidFill>
            </a:endParaRPr>
          </a:p>
        </p:txBody>
      </p:sp>
      <p:sp>
        <p:nvSpPr>
          <p:cNvPr id="187" name="Google Shape;187;p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sz="3600">
                <a:latin typeface="Arial"/>
                <a:ea typeface="Arial"/>
                <a:cs typeface="Arial"/>
                <a:sym typeface="Arial"/>
              </a:rPr>
              <a:t>Outline</a:t>
            </a:r>
            <a:endParaRPr sz="36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descr="图表, 旭日形&#10;&#10;描述已自动生成" id="192" name="Google Shape;192;p7"/>
          <p:cNvPicPr preferRelativeResize="0"/>
          <p:nvPr>
            <p:ph idx="1" type="body"/>
          </p:nvPr>
        </p:nvPicPr>
        <p:blipFill rotWithShape="1">
          <a:blip r:embed="rId3">
            <a:alphaModFix/>
          </a:blip>
          <a:srcRect b="0" l="0" r="0" t="0"/>
          <a:stretch/>
        </p:blipFill>
        <p:spPr>
          <a:xfrm rot="3515323">
            <a:off x="3586959" y="4414590"/>
            <a:ext cx="5694552" cy="5957393"/>
          </a:xfrm>
          <a:prstGeom prst="rect">
            <a:avLst/>
          </a:prstGeom>
          <a:noFill/>
          <a:ln>
            <a:noFill/>
          </a:ln>
        </p:spPr>
      </p:pic>
      <p:sp>
        <p:nvSpPr>
          <p:cNvPr id="193" name="Google Shape;193;p7"/>
          <p:cNvSpPr/>
          <p:nvPr/>
        </p:nvSpPr>
        <p:spPr>
          <a:xfrm>
            <a:off x="1364456" y="2471738"/>
            <a:ext cx="9901238" cy="9065418"/>
          </a:xfrm>
          <a:prstGeom prst="ellipse">
            <a:avLst/>
          </a:prstGeom>
          <a:no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Arial"/>
              <a:ea typeface="Arial"/>
              <a:cs typeface="Arial"/>
              <a:sym typeface="Arial"/>
            </a:endParaRPr>
          </a:p>
        </p:txBody>
      </p:sp>
      <p:sp>
        <p:nvSpPr>
          <p:cNvPr id="194" name="Google Shape;194;p7"/>
          <p:cNvSpPr/>
          <p:nvPr/>
        </p:nvSpPr>
        <p:spPr>
          <a:xfrm>
            <a:off x="1204604" y="9527542"/>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dk1"/>
                </a:solidFill>
                <a:latin typeface="Arial"/>
                <a:ea typeface="Arial"/>
                <a:cs typeface="Arial"/>
                <a:sym typeface="Arial"/>
              </a:rPr>
              <a:t>01</a:t>
            </a:r>
            <a:endParaRPr b="0" sz="2400" cap="none">
              <a:solidFill>
                <a:schemeClr val="dk1"/>
              </a:solidFill>
              <a:latin typeface="Arial"/>
              <a:ea typeface="Arial"/>
              <a:cs typeface="Arial"/>
              <a:sym typeface="Arial"/>
            </a:endParaRPr>
          </a:p>
        </p:txBody>
      </p:sp>
      <p:sp>
        <p:nvSpPr>
          <p:cNvPr id="195" name="Google Shape;195;p7"/>
          <p:cNvSpPr/>
          <p:nvPr/>
        </p:nvSpPr>
        <p:spPr>
          <a:xfrm>
            <a:off x="5640256" y="1898522"/>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06</a:t>
            </a:r>
            <a:endParaRPr b="1" sz="2400" cap="none">
              <a:solidFill>
                <a:schemeClr val="dk1"/>
              </a:solidFill>
            </a:endParaRPr>
          </a:p>
        </p:txBody>
      </p:sp>
      <p:sp>
        <p:nvSpPr>
          <p:cNvPr id="196" name="Google Shape;196;p7"/>
          <p:cNvSpPr/>
          <p:nvPr/>
        </p:nvSpPr>
        <p:spPr>
          <a:xfrm>
            <a:off x="2057896" y="3364396"/>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05</a:t>
            </a:r>
            <a:endParaRPr b="1" sz="2400" cap="none">
              <a:solidFill>
                <a:schemeClr val="dk1"/>
              </a:solidFill>
            </a:endParaRPr>
          </a:p>
        </p:txBody>
      </p:sp>
      <p:sp>
        <p:nvSpPr>
          <p:cNvPr id="197" name="Google Shape;197;p7"/>
          <p:cNvSpPr/>
          <p:nvPr/>
        </p:nvSpPr>
        <p:spPr>
          <a:xfrm>
            <a:off x="806553" y="5512526"/>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cap="none">
                <a:solidFill>
                  <a:schemeClr val="dk1"/>
                </a:solidFill>
              </a:rPr>
              <a:t>04</a:t>
            </a:r>
            <a:endParaRPr b="1" sz="2400" cap="none">
              <a:solidFill>
                <a:schemeClr val="dk1"/>
              </a:solidFill>
            </a:endParaRPr>
          </a:p>
        </p:txBody>
      </p:sp>
      <p:sp>
        <p:nvSpPr>
          <p:cNvPr id="198" name="Google Shape;198;p7"/>
          <p:cNvSpPr/>
          <p:nvPr/>
        </p:nvSpPr>
        <p:spPr>
          <a:xfrm>
            <a:off x="597573" y="7750031"/>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dk1"/>
                </a:solidFill>
                <a:latin typeface="Arial"/>
                <a:ea typeface="Arial"/>
                <a:cs typeface="Arial"/>
                <a:sym typeface="Arial"/>
              </a:rPr>
              <a:t>03</a:t>
            </a:r>
            <a:endParaRPr b="0" sz="2400" cap="none">
              <a:solidFill>
                <a:schemeClr val="dk1"/>
              </a:solidFill>
              <a:latin typeface="Arial"/>
              <a:ea typeface="Arial"/>
              <a:cs typeface="Arial"/>
              <a:sym typeface="Arial"/>
            </a:endParaRPr>
          </a:p>
        </p:txBody>
      </p:sp>
      <p:sp>
        <p:nvSpPr>
          <p:cNvPr id="199" name="Google Shape;199;p7"/>
          <p:cNvSpPr/>
          <p:nvPr/>
        </p:nvSpPr>
        <p:spPr>
          <a:xfrm>
            <a:off x="1364456" y="8837830"/>
            <a:ext cx="1134092"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dk1"/>
                </a:solidFill>
                <a:latin typeface="Arial"/>
                <a:ea typeface="Arial"/>
                <a:cs typeface="Arial"/>
                <a:sym typeface="Arial"/>
              </a:rPr>
              <a:t>02</a:t>
            </a:r>
            <a:endParaRPr b="0" sz="2400" cap="none">
              <a:solidFill>
                <a:schemeClr val="dk1"/>
              </a:solidFill>
              <a:latin typeface="Arial"/>
              <a:ea typeface="Arial"/>
              <a:cs typeface="Arial"/>
              <a:sym typeface="Arial"/>
            </a:endParaRPr>
          </a:p>
        </p:txBody>
      </p:sp>
      <p:sp>
        <p:nvSpPr>
          <p:cNvPr id="200" name="Google Shape;200;p7"/>
          <p:cNvSpPr txBox="1"/>
          <p:nvPr/>
        </p:nvSpPr>
        <p:spPr>
          <a:xfrm>
            <a:off x="688910" y="10228095"/>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Team introduction</a:t>
            </a:r>
            <a:endParaRPr sz="2400">
              <a:solidFill>
                <a:schemeClr val="dk1"/>
              </a:solidFill>
              <a:latin typeface="Arial"/>
              <a:ea typeface="Arial"/>
              <a:cs typeface="Arial"/>
              <a:sym typeface="Arial"/>
            </a:endParaRPr>
          </a:p>
        </p:txBody>
      </p:sp>
      <p:sp>
        <p:nvSpPr>
          <p:cNvPr id="201" name="Google Shape;201;p7"/>
          <p:cNvSpPr txBox="1"/>
          <p:nvPr/>
        </p:nvSpPr>
        <p:spPr>
          <a:xfrm>
            <a:off x="788483" y="9452316"/>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Case</a:t>
            </a:r>
            <a:r>
              <a:rPr b="0" i="0" lang="en-US" sz="2400" u="none" strike="noStrike">
                <a:solidFill>
                  <a:schemeClr val="dk1"/>
                </a:solidFill>
                <a:latin typeface="Arial"/>
                <a:ea typeface="Arial"/>
                <a:cs typeface="Arial"/>
                <a:sym typeface="Arial"/>
              </a:rPr>
              <a:t> introduction</a:t>
            </a:r>
            <a:endParaRPr sz="2400">
              <a:solidFill>
                <a:schemeClr val="dk1"/>
              </a:solidFill>
              <a:latin typeface="Arial"/>
              <a:ea typeface="Arial"/>
              <a:cs typeface="Arial"/>
              <a:sym typeface="Arial"/>
            </a:endParaRPr>
          </a:p>
        </p:txBody>
      </p:sp>
      <p:sp>
        <p:nvSpPr>
          <p:cNvPr id="202" name="Google Shape;202;p7"/>
          <p:cNvSpPr txBox="1"/>
          <p:nvPr/>
        </p:nvSpPr>
        <p:spPr>
          <a:xfrm>
            <a:off x="220766" y="8465408"/>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400" u="none" strike="noStrike">
                <a:solidFill>
                  <a:schemeClr val="dk1"/>
                </a:solidFill>
                <a:latin typeface="Arial"/>
                <a:ea typeface="Arial"/>
                <a:cs typeface="Arial"/>
                <a:sym typeface="Arial"/>
              </a:rPr>
              <a:t>Data cleaning</a:t>
            </a:r>
            <a:endParaRPr sz="3200">
              <a:solidFill>
                <a:schemeClr val="dk1"/>
              </a:solidFill>
              <a:latin typeface="Arial"/>
              <a:ea typeface="Arial"/>
              <a:cs typeface="Arial"/>
              <a:sym typeface="Arial"/>
            </a:endParaRPr>
          </a:p>
        </p:txBody>
      </p:sp>
      <p:sp>
        <p:nvSpPr>
          <p:cNvPr id="203" name="Google Shape;203;p7"/>
          <p:cNvSpPr txBox="1"/>
          <p:nvPr/>
        </p:nvSpPr>
        <p:spPr>
          <a:xfrm>
            <a:off x="384633" y="6396335"/>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Model selection</a:t>
            </a:r>
            <a:endParaRPr b="1" sz="4000">
              <a:solidFill>
                <a:schemeClr val="dk1"/>
              </a:solidFill>
            </a:endParaRPr>
          </a:p>
        </p:txBody>
      </p:sp>
      <p:sp>
        <p:nvSpPr>
          <p:cNvPr id="204" name="Google Shape;204;p7"/>
          <p:cNvSpPr txBox="1"/>
          <p:nvPr/>
        </p:nvSpPr>
        <p:spPr>
          <a:xfrm>
            <a:off x="1544855" y="4118682"/>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Model Analysis</a:t>
            </a:r>
            <a:endParaRPr b="1" sz="4000">
              <a:solidFill>
                <a:schemeClr val="dk1"/>
              </a:solidFill>
            </a:endParaRPr>
          </a:p>
        </p:txBody>
      </p:sp>
      <p:sp>
        <p:nvSpPr>
          <p:cNvPr id="205" name="Google Shape;205;p7"/>
          <p:cNvSpPr txBox="1"/>
          <p:nvPr/>
        </p:nvSpPr>
        <p:spPr>
          <a:xfrm>
            <a:off x="5634498" y="2599075"/>
            <a:ext cx="297122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400" u="none" strike="noStrike">
                <a:solidFill>
                  <a:schemeClr val="dk1"/>
                </a:solidFill>
              </a:rPr>
              <a:t>Results</a:t>
            </a:r>
            <a:endParaRPr b="1" sz="4000">
              <a:solidFill>
                <a:schemeClr val="dk1"/>
              </a:solidFill>
            </a:endParaRPr>
          </a:p>
        </p:txBody>
      </p:sp>
      <p:sp>
        <p:nvSpPr>
          <p:cNvPr id="206" name="Google Shape;206;p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sz="3600">
                <a:latin typeface="Arial"/>
                <a:ea typeface="Arial"/>
                <a:cs typeface="Arial"/>
                <a:sym typeface="Arial"/>
              </a:rPr>
              <a:t>Outline</a:t>
            </a:r>
            <a:endParaRPr sz="36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g21d43ad4b80_4_15"/>
          <p:cNvSpPr txBox="1"/>
          <p:nvPr/>
        </p:nvSpPr>
        <p:spPr>
          <a:xfrm>
            <a:off x="2522050" y="2435075"/>
            <a:ext cx="6808200" cy="1015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i="1" lang="en-US" sz="5400">
                <a:solidFill>
                  <a:srgbClr val="A72A1E"/>
                </a:solidFill>
              </a:rPr>
              <a:t>The Learning Curve </a:t>
            </a:r>
            <a:endParaRPr b="1" i="1" sz="5400">
              <a:solidFill>
                <a:srgbClr val="A72A1E"/>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8"/>
          <p:cNvSpPr txBox="1"/>
          <p:nvPr/>
        </p:nvSpPr>
        <p:spPr>
          <a:xfrm>
            <a:off x="111919" y="174625"/>
            <a:ext cx="10515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4400"/>
              <a:buFont typeface="Arial"/>
              <a:buNone/>
            </a:pPr>
            <a:r>
              <a:rPr lang="en-US" sz="4400">
                <a:solidFill>
                  <a:schemeClr val="dk1"/>
                </a:solidFill>
                <a:latin typeface="Arial"/>
                <a:ea typeface="Arial"/>
                <a:cs typeface="Arial"/>
                <a:sym typeface="Arial"/>
              </a:rPr>
              <a:t>Team Introduction</a:t>
            </a:r>
            <a:endParaRPr sz="4400">
              <a:solidFill>
                <a:schemeClr val="dk1"/>
              </a:solidFill>
              <a:latin typeface="Arial"/>
              <a:ea typeface="Arial"/>
              <a:cs typeface="Arial"/>
              <a:sym typeface="Arial"/>
            </a:endParaRPr>
          </a:p>
        </p:txBody>
      </p:sp>
      <p:pic>
        <p:nvPicPr>
          <p:cNvPr descr="女人站在草地上&#10;&#10;描述已自动生成" id="217" name="Google Shape;217;p8"/>
          <p:cNvPicPr preferRelativeResize="0"/>
          <p:nvPr/>
        </p:nvPicPr>
        <p:blipFill rotWithShape="1">
          <a:blip r:embed="rId3">
            <a:alphaModFix/>
          </a:blip>
          <a:srcRect b="0" l="0" r="0" t="0"/>
          <a:stretch/>
        </p:blipFill>
        <p:spPr>
          <a:xfrm>
            <a:off x="223839" y="2035971"/>
            <a:ext cx="2321718" cy="2321718"/>
          </a:xfrm>
          <a:prstGeom prst="rect">
            <a:avLst/>
          </a:prstGeom>
          <a:noFill/>
          <a:ln>
            <a:noFill/>
          </a:ln>
        </p:spPr>
      </p:pic>
      <p:pic>
        <p:nvPicPr>
          <p:cNvPr descr="人穿着西装&#10;&#10;描述已自动生成" id="218" name="Google Shape;218;p8"/>
          <p:cNvPicPr preferRelativeResize="0"/>
          <p:nvPr/>
        </p:nvPicPr>
        <p:blipFill rotWithShape="1">
          <a:blip r:embed="rId4">
            <a:alphaModFix/>
          </a:blip>
          <a:srcRect b="0" l="0" r="0" t="0"/>
          <a:stretch/>
        </p:blipFill>
        <p:spPr>
          <a:xfrm>
            <a:off x="3367089" y="2035972"/>
            <a:ext cx="2321718" cy="2321718"/>
          </a:xfrm>
          <a:prstGeom prst="rect">
            <a:avLst/>
          </a:prstGeom>
          <a:noFill/>
          <a:ln>
            <a:noFill/>
          </a:ln>
        </p:spPr>
      </p:pic>
      <p:pic>
        <p:nvPicPr>
          <p:cNvPr descr="小孩站在森林里&#10;&#10;描述已自动生成" id="219" name="Google Shape;219;p8"/>
          <p:cNvPicPr preferRelativeResize="0"/>
          <p:nvPr/>
        </p:nvPicPr>
        <p:blipFill rotWithShape="1">
          <a:blip r:embed="rId5">
            <a:alphaModFix/>
          </a:blip>
          <a:srcRect b="11185" l="22521" r="1863" t="16106"/>
          <a:stretch/>
        </p:blipFill>
        <p:spPr>
          <a:xfrm>
            <a:off x="6415088" y="2035971"/>
            <a:ext cx="2414587" cy="2321718"/>
          </a:xfrm>
          <a:prstGeom prst="rect">
            <a:avLst/>
          </a:prstGeom>
          <a:noFill/>
          <a:ln>
            <a:noFill/>
          </a:ln>
        </p:spPr>
      </p:pic>
      <p:pic>
        <p:nvPicPr>
          <p:cNvPr descr="微笑的人&#10;&#10;描述已自动生成" id="220" name="Google Shape;220;p8"/>
          <p:cNvPicPr preferRelativeResize="0"/>
          <p:nvPr/>
        </p:nvPicPr>
        <p:blipFill rotWithShape="1">
          <a:blip r:embed="rId6">
            <a:alphaModFix/>
          </a:blip>
          <a:srcRect b="1867" l="10152" r="0" t="0"/>
          <a:stretch/>
        </p:blipFill>
        <p:spPr>
          <a:xfrm>
            <a:off x="9465469" y="2005481"/>
            <a:ext cx="2672134" cy="2352208"/>
          </a:xfrm>
          <a:prstGeom prst="rect">
            <a:avLst/>
          </a:prstGeom>
          <a:noFill/>
          <a:ln>
            <a:noFill/>
          </a:ln>
        </p:spPr>
      </p:pic>
      <p:sp>
        <p:nvSpPr>
          <p:cNvPr id="221" name="Google Shape;221;p8"/>
          <p:cNvSpPr/>
          <p:nvPr/>
        </p:nvSpPr>
        <p:spPr>
          <a:xfrm>
            <a:off x="-12331302" y="-10534415"/>
            <a:ext cx="27432000" cy="27432000"/>
          </a:xfrm>
          <a:prstGeom prst="donut">
            <a:avLst>
              <a:gd fmla="val 45872" name="adj"/>
            </a:avLst>
          </a:prstGeom>
          <a:solidFill>
            <a:schemeClr val="dk1">
              <a:alpha val="8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222" name="Google Shape;222;p8"/>
          <p:cNvSpPr txBox="1"/>
          <p:nvPr/>
        </p:nvSpPr>
        <p:spPr>
          <a:xfrm>
            <a:off x="1174750" y="4487629"/>
            <a:ext cx="5800725"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Arial"/>
                <a:ea typeface="Arial"/>
                <a:cs typeface="Arial"/>
                <a:sym typeface="Arial"/>
              </a:rPr>
              <a:t>Stuti Petal</a:t>
            </a:r>
            <a:endParaRPr/>
          </a:p>
          <a:p>
            <a:pPr indent="0" lvl="0" marL="0" marR="0" rtl="0" algn="l">
              <a:spcBef>
                <a:spcPts val="0"/>
              </a:spcBef>
              <a:spcAft>
                <a:spcPts val="0"/>
              </a:spcAft>
              <a:buNone/>
            </a:pPr>
            <a:r>
              <a:t/>
            </a:r>
            <a:endParaRPr b="1"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Data Science Architect at Intel</a:t>
            </a:r>
            <a:endParaRPr/>
          </a:p>
          <a:p>
            <a:pPr indent="-285750" lvl="0" marL="285750" marR="0" rtl="0" algn="l">
              <a:spcBef>
                <a:spcPts val="0"/>
              </a:spcBef>
              <a:spcAft>
                <a:spcPts val="0"/>
              </a:spcAft>
              <a:buClr>
                <a:schemeClr val="lt1"/>
              </a:buClr>
              <a:buSzPts val="1800"/>
              <a:buFont typeface="Noto Sans Symbols"/>
              <a:buChar char="🞐"/>
            </a:pPr>
            <a:r>
              <a:rPr lang="en-US" sz="1800">
                <a:solidFill>
                  <a:schemeClr val="lt1"/>
                </a:solidFill>
                <a:latin typeface="Arial"/>
                <a:ea typeface="Arial"/>
                <a:cs typeface="Arial"/>
                <a:sym typeface="Arial"/>
              </a:rPr>
              <a:t>Mentor &amp; Tech Champion @Women in BigData</a:t>
            </a:r>
            <a:endParaRPr sz="1800">
              <a:solidFill>
                <a:schemeClr val="lt1"/>
              </a:solidFill>
              <a:latin typeface="Arial"/>
              <a:ea typeface="Arial"/>
              <a:cs typeface="Arial"/>
              <a:sym typeface="Arial"/>
            </a:endParaRPr>
          </a:p>
          <a:p>
            <a:pPr indent="-171450" lvl="0" marL="285750" marR="0" rtl="0" algn="l">
              <a:spcBef>
                <a:spcPts val="0"/>
              </a:spcBef>
              <a:spcAft>
                <a:spcPts val="0"/>
              </a:spcAft>
              <a:buClr>
                <a:schemeClr val="dk1"/>
              </a:buClr>
              <a:buSzPts val="1800"/>
              <a:buFont typeface="Noto Sans Symbols"/>
              <a:buNone/>
            </a:pPr>
            <a:r>
              <a:t/>
            </a:r>
            <a:endParaRPr sz="1800">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2023-04-14T16:46:51Z</dcterms:created>
  <dc:creator>王 顶</dc:creator>
</cp:coreProperties>
</file>